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231" r:id="rId4"/>
    <p:sldId id="3175" r:id="rId5"/>
    <p:sldId id="3232" r:id="rId6"/>
    <p:sldId id="258" r:id="rId7"/>
    <p:sldId id="271" r:id="rId8"/>
    <p:sldId id="3243" r:id="rId9"/>
    <p:sldId id="3244" r:id="rId10"/>
    <p:sldId id="3245" r:id="rId11"/>
    <p:sldId id="3246" r:id="rId12"/>
    <p:sldId id="3247" r:id="rId13"/>
    <p:sldId id="3238" r:id="rId14"/>
    <p:sldId id="3248" r:id="rId15"/>
    <p:sldId id="3249" r:id="rId16"/>
    <p:sldId id="325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2F"/>
    <a:srgbClr val="FF0000"/>
    <a:srgbClr val="FFB9B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7341" autoAdjust="0"/>
  </p:normalViewPr>
  <p:slideViewPr>
    <p:cSldViewPr snapToGrid="0">
      <p:cViewPr varScale="1">
        <p:scale>
          <a:sx n="55" d="100"/>
          <a:sy n="55" d="100"/>
        </p:scale>
        <p:origin x="11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GBP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Qtr1 2020</c:v>
                </c:pt>
                <c:pt idx="1">
                  <c:v>Qtr2 2020</c:v>
                </c:pt>
                <c:pt idx="2">
                  <c:v>Qtr3 2020</c:v>
                </c:pt>
                <c:pt idx="3">
                  <c:v>Qtr4 2020</c:v>
                </c:pt>
                <c:pt idx="4">
                  <c:v>Qtr1 2021</c:v>
                </c:pt>
                <c:pt idx="5">
                  <c:v>Qtr2 2021</c:v>
                </c:pt>
                <c:pt idx="6">
                  <c:v>Qtr3 2021</c:v>
                </c:pt>
                <c:pt idx="7">
                  <c:v>Qtr4 2021</c:v>
                </c:pt>
                <c:pt idx="8">
                  <c:v>Qtr1 2022</c:v>
                </c:pt>
                <c:pt idx="9">
                  <c:v>Qtr2 2022</c:v>
                </c:pt>
                <c:pt idx="10">
                  <c:v>Qtr3 2022</c:v>
                </c:pt>
                <c:pt idx="11">
                  <c:v>Qtr4 2022</c:v>
                </c:pt>
                <c:pt idx="12">
                  <c:v>Qtr1 2023</c:v>
                </c:pt>
                <c:pt idx="13">
                  <c:v>Qtr2 2023</c:v>
                </c:pt>
                <c:pt idx="14">
                  <c:v>Qtr3 2023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19.62227015625</c:v>
                </c:pt>
                <c:pt idx="1">
                  <c:v>22.27795379310345</c:v>
                </c:pt>
                <c:pt idx="2">
                  <c:v>21.848007717391305</c:v>
                </c:pt>
                <c:pt idx="3">
                  <c:v>20.6294397752809</c:v>
                </c:pt>
                <c:pt idx="4">
                  <c:v>20.63951619047619</c:v>
                </c:pt>
                <c:pt idx="5">
                  <c:v>19.756420769230768</c:v>
                </c:pt>
                <c:pt idx="6">
                  <c:v>20.155385757575743</c:v>
                </c:pt>
                <c:pt idx="7">
                  <c:v>20.803153333333331</c:v>
                </c:pt>
                <c:pt idx="8">
                  <c:v>20.427008437499993</c:v>
                </c:pt>
                <c:pt idx="9">
                  <c:v>19.568477076923074</c:v>
                </c:pt>
                <c:pt idx="10">
                  <c:v>20.032460606060599</c:v>
                </c:pt>
                <c:pt idx="11">
                  <c:v>20.677059531250006</c:v>
                </c:pt>
                <c:pt idx="12">
                  <c:v>21.576233692307689</c:v>
                </c:pt>
                <c:pt idx="13">
                  <c:v>23.374872769230773</c:v>
                </c:pt>
                <c:pt idx="14">
                  <c:v>23.62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8-412C-BE7B-E938AB44F9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USD</c:v>
                </c:pt>
              </c:strCache>
            </c:strRef>
          </c:tx>
          <c:spPr>
            <a:ln w="28575" cap="rnd">
              <a:solidFill>
                <a:srgbClr val="C4122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22F"/>
              </a:solidFill>
              <a:ln w="9525">
                <a:noFill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Qtr1 2020</c:v>
                </c:pt>
                <c:pt idx="1">
                  <c:v>Qtr2 2020</c:v>
                </c:pt>
                <c:pt idx="2">
                  <c:v>Qtr3 2020</c:v>
                </c:pt>
                <c:pt idx="3">
                  <c:v>Qtr4 2020</c:v>
                </c:pt>
                <c:pt idx="4">
                  <c:v>Qtr1 2021</c:v>
                </c:pt>
                <c:pt idx="5">
                  <c:v>Qtr2 2021</c:v>
                </c:pt>
                <c:pt idx="6">
                  <c:v>Qtr3 2021</c:v>
                </c:pt>
                <c:pt idx="7">
                  <c:v>Qtr4 2021</c:v>
                </c:pt>
                <c:pt idx="8">
                  <c:v>Qtr1 2022</c:v>
                </c:pt>
                <c:pt idx="9">
                  <c:v>Qtr2 2022</c:v>
                </c:pt>
                <c:pt idx="10">
                  <c:v>Qtr3 2022</c:v>
                </c:pt>
                <c:pt idx="11">
                  <c:v>Qtr4 2022</c:v>
                </c:pt>
                <c:pt idx="12">
                  <c:v>Qtr1 2023</c:v>
                </c:pt>
                <c:pt idx="13">
                  <c:v>Qtr2 2023</c:v>
                </c:pt>
                <c:pt idx="14">
                  <c:v>Qtr3 2023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15.360722968750006</c:v>
                </c:pt>
                <c:pt idx="1">
                  <c:v>17.967737126436784</c:v>
                </c:pt>
                <c:pt idx="2">
                  <c:v>16.926043695652176</c:v>
                </c:pt>
                <c:pt idx="3">
                  <c:v>15.632742471910113</c:v>
                </c:pt>
                <c:pt idx="4">
                  <c:v>14.986277619047629</c:v>
                </c:pt>
                <c:pt idx="5">
                  <c:v>14.13371153846154</c:v>
                </c:pt>
                <c:pt idx="6">
                  <c:v>14.626579242424246</c:v>
                </c:pt>
                <c:pt idx="7">
                  <c:v>15.437738636363637</c:v>
                </c:pt>
                <c:pt idx="8">
                  <c:v>15.226417343749995</c:v>
                </c:pt>
                <c:pt idx="9">
                  <c:v>15.583170615384615</c:v>
                </c:pt>
                <c:pt idx="10">
                  <c:v>17.035344696969695</c:v>
                </c:pt>
                <c:pt idx="11">
                  <c:v>17.628005000000005</c:v>
                </c:pt>
                <c:pt idx="12">
                  <c:v>17.756180307692308</c:v>
                </c:pt>
                <c:pt idx="13">
                  <c:v>18.672672769230765</c:v>
                </c:pt>
                <c:pt idx="14">
                  <c:v>18.66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8-412C-BE7B-E938AB44F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42480"/>
        <c:axId val="354804015"/>
      </c:lineChart>
      <c:catAx>
        <c:axId val="42644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04015"/>
        <c:crosses val="autoZero"/>
        <c:auto val="1"/>
        <c:lblAlgn val="ctr"/>
        <c:lblOffset val="100"/>
        <c:noMultiLvlLbl val="0"/>
      </c:catAx>
      <c:valAx>
        <c:axId val="354804015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44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0.46201010952646726</c:v>
                </c:pt>
                <c:pt idx="1">
                  <c:v>0.20646154698713154</c:v>
                </c:pt>
                <c:pt idx="2">
                  <c:v>2.5384648878016728E-2</c:v>
                </c:pt>
                <c:pt idx="3">
                  <c:v>6.2260274785954327E-2</c:v>
                </c:pt>
                <c:pt idx="4">
                  <c:v>0.12927052285330895</c:v>
                </c:pt>
                <c:pt idx="5">
                  <c:v>0.11461289696912122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557-A4D6-A8C8F2DCA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D23246-7995-49EB-BFEC-33FD311A280C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976-4557-A4D6-A8C8F2DCAE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406456-02F0-4453-B3F5-1B6C68F260D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976-4557-A4D6-A8C8F2DCAE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DAD2C1-8F10-43DA-843D-5EB177FBF74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976-4557-A4D6-A8C8F2DCA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2BA853-F2CE-4F22-8509-AEC94F6B80A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976-4557-A4D6-A8C8F2DCAE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C502355-B19E-446A-B1E0-F72BD96B09E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976-4557-A4D6-A8C8F2DCAE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F4888EF-0820-4B91-81A0-353CD85CA76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976-4557-A4D6-A8C8F2DCA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0.41565877048593719</c:v>
                </c:pt>
                <c:pt idx="1">
                  <c:v>0.22453123881771989</c:v>
                </c:pt>
                <c:pt idx="2">
                  <c:v>2.6631718313891075E-2</c:v>
                </c:pt>
                <c:pt idx="3">
                  <c:v>6.3689794603878913E-2</c:v>
                </c:pt>
                <c:pt idx="4">
                  <c:v>0.13838742574966006</c:v>
                </c:pt>
                <c:pt idx="5">
                  <c:v>0.1311010520289129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-5%</c:v>
                  </c:pt>
                  <c:pt idx="1">
                    <c:v>2%</c:v>
                  </c:pt>
                  <c:pt idx="2">
                    <c:v>0%</c:v>
                  </c:pt>
                  <c:pt idx="3">
                    <c:v>0%</c:v>
                  </c:pt>
                  <c:pt idx="4">
                    <c:v>1%</c:v>
                  </c:pt>
                  <c:pt idx="5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976-4557-A4D6-A8C8F2DC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3718278810929E-2"/>
          <c:y val="3.0181625235006053E-2"/>
          <c:w val="0.91153628172118906"/>
          <c:h val="0.8983205789989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5-4F17-9D2A-1DB9308FC5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5-4F17-9D2A-1DB9308FC5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5-4F17-9D2A-1DB9308FC5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5-4F17-9D2A-1DB9308FC548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E5-4F17-9D2A-1DB9308FC548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E5-4F17-9D2A-1DB9308FC548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E5-4F17-9D2A-1DB9308FC548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E5-4F17-9D2A-1DB9308FC5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E5-4F17-9D2A-1DB9308FC54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0E5-4F17-9D2A-1DB9308FC5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0E5-4F17-9D2A-1DB9308FC5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0E5-4F17-9D2A-1DB9308FC548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0E5-4F17-9D2A-1DB9308FC548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0E5-4F17-9D2A-1DB9308FC548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0E5-4F17-9D2A-1DB9308FC5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F7C8B2-D7B2-D743-AB7B-2BADD9988554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0E5-4F17-9D2A-1DB9308FC5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D4BF18-E521-490A-815E-B66CF307463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0E5-4F17-9D2A-1DB9308FC5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CBCEB4-D69D-354C-BFF2-0BA1B690B93C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0E5-4F17-9D2A-1DB9308FC5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C057C79-886B-4B20-A9E1-492A767EFA7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0E5-4F17-9D2A-1DB9308FC5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A73741-D202-40B8-804B-2667F4BBA5A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0E5-4F17-9D2A-1DB9308FC5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91DF66-C2D5-451C-9F5D-EE366658E3E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0E5-4F17-9D2A-1DB9308FC5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585645F-2645-42D9-8DC9-A93AE0EEA80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0E5-4F17-9D2A-1DB9308FC5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7E00D9F-6670-41C1-9487-1D3A0B2978C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0E5-4F17-9D2A-1DB9308FC54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818DE82-7CD5-4613-91E6-2C85EFE4DAF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0E5-4F17-9D2A-1DB9308FC54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96E0F45-80C4-4526-BD14-F6A2B64C1B7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0E5-4F17-9D2A-1DB9308FC54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90DF3E2-5E62-4602-A318-693186C5EE8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0E5-4F17-9D2A-1DB9308FC54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EA56BB0-82B3-4BD1-A833-A55A49B8F19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0E5-4F17-9D2A-1DB9308FC54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EEA4D1A-525B-4687-920D-074A1D2D35F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0E5-4F17-9D2A-1DB9308FC54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1AEEB44-9416-4986-B180-07CF68297CE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0E5-4F17-9D2A-1DB9308FC54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215F5A3-4BD0-4AEC-A2C5-9DB487EE765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0E5-4F17-9D2A-1DB9308FC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579299</c:v>
                </c:pt>
                <c:pt idx="1">
                  <c:v>0</c:v>
                </c:pt>
                <c:pt idx="2">
                  <c:v>249999</c:v>
                </c:pt>
                <c:pt idx="3">
                  <c:v>344284</c:v>
                </c:pt>
                <c:pt idx="4">
                  <c:v>351465</c:v>
                </c:pt>
                <c:pt idx="5">
                  <c:v>344284</c:v>
                </c:pt>
                <c:pt idx="6">
                  <c:v>323702</c:v>
                </c:pt>
                <c:pt idx="7">
                  <c:v>320413</c:v>
                </c:pt>
                <c:pt idx="8">
                  <c:v>312544</c:v>
                </c:pt>
                <c:pt idx="9">
                  <c:v>301557</c:v>
                </c:pt>
                <c:pt idx="10">
                  <c:v>291847</c:v>
                </c:pt>
                <c:pt idx="11">
                  <c:v>278637</c:v>
                </c:pt>
                <c:pt idx="12">
                  <c:v>269644</c:v>
                </c:pt>
                <c:pt idx="13">
                  <c:v>254702</c:v>
                </c:pt>
                <c:pt idx="14">
                  <c:v>225653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-100%</c:v>
                  </c:pt>
                  <c:pt idx="3">
                    <c:v>38%</c:v>
                  </c:pt>
                  <c:pt idx="4">
                    <c:v>2%</c:v>
                  </c:pt>
                  <c:pt idx="5">
                    <c:v>-2%</c:v>
                  </c:pt>
                  <c:pt idx="6">
                    <c:v>-6%</c:v>
                  </c:pt>
                  <c:pt idx="7">
                    <c:v>-1%</c:v>
                  </c:pt>
                  <c:pt idx="8">
                    <c:v>-2%</c:v>
                  </c:pt>
                  <c:pt idx="9">
                    <c:v>-4%</c:v>
                  </c:pt>
                  <c:pt idx="10">
                    <c:v>-3%</c:v>
                  </c:pt>
                  <c:pt idx="11">
                    <c:v>-5%</c:v>
                  </c:pt>
                  <c:pt idx="12">
                    <c:v>-3%</c:v>
                  </c:pt>
                  <c:pt idx="13">
                    <c:v>-6%</c:v>
                  </c:pt>
                  <c:pt idx="14">
                    <c:v>-11%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30E5-4F17-9D2A-1DB9308FC5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-1</c:v>
                </c:pt>
                <c:pt idx="3">
                  <c:v>0.37714150856603434</c:v>
                </c:pt>
                <c:pt idx="4">
                  <c:v>2.0857780204714738E-2</c:v>
                </c:pt>
                <c:pt idx="5">
                  <c:v>-2.0431621925369514E-2</c:v>
                </c:pt>
                <c:pt idx="6">
                  <c:v>-5.9782040408499992E-2</c:v>
                </c:pt>
                <c:pt idx="7">
                  <c:v>-1.0160579792525271E-2</c:v>
                </c:pt>
                <c:pt idx="8">
                  <c:v>-2.4558928632733346E-2</c:v>
                </c:pt>
                <c:pt idx="9">
                  <c:v>-3.5153450394184493E-2</c:v>
                </c:pt>
                <c:pt idx="10">
                  <c:v>-3.2199550996992232E-2</c:v>
                </c:pt>
                <c:pt idx="11">
                  <c:v>-4.5263442831346534E-2</c:v>
                </c:pt>
                <c:pt idx="12">
                  <c:v>-3.2274967071853289E-2</c:v>
                </c:pt>
                <c:pt idx="13">
                  <c:v>-5.541380486864167E-2</c:v>
                </c:pt>
                <c:pt idx="14">
                  <c:v>-0.11405093010655587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0E5-4F17-9D2A-1DB9308FC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ax val="4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0.47039878649314104</c:v>
                </c:pt>
                <c:pt idx="1">
                  <c:v>0.26921660657755891</c:v>
                </c:pt>
                <c:pt idx="2">
                  <c:v>1.4929761695392191E-2</c:v>
                </c:pt>
                <c:pt idx="3">
                  <c:v>2.6287152655645445E-2</c:v>
                </c:pt>
                <c:pt idx="4">
                  <c:v>8.4349169011607453E-2</c:v>
                </c:pt>
                <c:pt idx="5">
                  <c:v>0.13481852356665494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557-A4D6-A8C8F2DCA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C9BFC0-D5B8-49C9-811C-FAD425F86A16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18-4BA3-BBF0-0D9AC7F0D1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638D9B-ACCE-4DD3-9F25-6AD79BBE260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18-4BA3-BBF0-0D9AC7F0D1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18DDB9-34F4-434D-BD24-8B9120A33B4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18-4BA3-BBF0-0D9AC7F0D1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500DF3-887F-43F2-8C50-70741F7B153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18-4BA3-BBF0-0D9AC7F0D1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5D11D4B-C36C-4459-9DEC-AB9C63CCBA1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18-4BA3-BBF0-0D9AC7F0D1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E506E81-DCA7-42A4-9C1C-2A2ADB1A4D9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18-4BA3-BBF0-0D9AC7F0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0.46828582103070376</c:v>
                </c:pt>
                <c:pt idx="1">
                  <c:v>0.26573113848383301</c:v>
                </c:pt>
                <c:pt idx="2">
                  <c:v>1.2043179965582828E-2</c:v>
                </c:pt>
                <c:pt idx="3">
                  <c:v>3.1728330767140656E-2</c:v>
                </c:pt>
                <c:pt idx="4">
                  <c:v>8.2838963861969026E-2</c:v>
                </c:pt>
                <c:pt idx="5">
                  <c:v>0.13937256589077077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0%</c:v>
                  </c:pt>
                  <c:pt idx="1">
                    <c:v>0%</c:v>
                  </c:pt>
                  <c:pt idx="2">
                    <c:v>0%</c:v>
                  </c:pt>
                  <c:pt idx="3">
                    <c:v>1%</c:v>
                  </c:pt>
                  <c:pt idx="4">
                    <c:v>0%</c:v>
                  </c:pt>
                  <c:pt idx="5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976-4557-A4D6-A8C8F2DC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EE-4401-B292-321BDD09D59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EE-4401-B292-321BDD09D59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EE-4401-B292-321BDD09D59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EE-4401-B292-321BDD09D590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EE-4401-B292-321BDD09D590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EE-4401-B292-321BDD09D590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EE-4401-B292-321BDD09D590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EE-4401-B292-321BDD09D590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4EE-4401-B292-321BDD09D59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EE-4401-B292-321BDD09D59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4EE-4401-B292-321BDD09D5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4EE-4401-B292-321BDD09D590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4EE-4401-B292-321BDD09D590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4EE-4401-B292-321BDD09D590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4EE-4401-B292-321BDD09D5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BC07914-FABD-8748-90EF-36301B2991CB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4EE-4401-B292-321BDD09D5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7D8123-BCA9-42B0-9027-06A84F4F41D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4EE-4401-B292-321BDD09D5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E173EA-3016-2745-ACAB-BFBDF64885D4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4EE-4401-B292-321BDD09D5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1E283A-3401-42AA-A455-15DD9774445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4EE-4401-B292-321BDD09D5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E7C916-443E-4578-AB94-0623DB38BFD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EE-4401-B292-321BDD09D5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A46AA0-FDEC-4A76-8D30-1BC5458B182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4EE-4401-B292-321BDD09D59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FC5DF04-6715-4509-96A0-3236845A686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EE-4401-B292-321BDD09D59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16D663D-69A3-42D5-834F-0A4F87A87AD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4EE-4401-B292-321BDD09D59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421378D-688A-4579-9DC3-AC2794B9D87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EE-4401-B292-321BDD09D59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9CC1B80-D54B-44D8-B9BA-3F6994DF8B5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4EE-4401-B292-321BDD09D59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BEB9406-E010-4587-BFA0-83A404C248F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EE-4401-B292-321BDD09D59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7B22048-2618-4CD8-9762-726986F102B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4EE-4401-B292-321BDD09D59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96E1A60-E6CB-488C-AB23-35616EE4720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EE-4401-B292-321BDD09D59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2A24EB3-30A7-4627-AD32-C7726DAC9A2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4EE-4401-B292-321BDD09D59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CDF600C-1654-4887-8AA7-EABA83415F6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EE-4401-B292-321BDD09D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823162</c:v>
                </c:pt>
                <c:pt idx="1">
                  <c:v>0</c:v>
                </c:pt>
                <c:pt idx="2">
                  <c:v>406841</c:v>
                </c:pt>
                <c:pt idx="3">
                  <c:v>504496</c:v>
                </c:pt>
                <c:pt idx="4">
                  <c:v>514248</c:v>
                </c:pt>
                <c:pt idx="5">
                  <c:v>504496</c:v>
                </c:pt>
                <c:pt idx="6">
                  <c:v>484407</c:v>
                </c:pt>
                <c:pt idx="7">
                  <c:v>467261</c:v>
                </c:pt>
                <c:pt idx="8">
                  <c:v>456377</c:v>
                </c:pt>
                <c:pt idx="9">
                  <c:v>437593</c:v>
                </c:pt>
                <c:pt idx="10">
                  <c:v>427807</c:v>
                </c:pt>
                <c:pt idx="11">
                  <c:v>414331</c:v>
                </c:pt>
                <c:pt idx="12">
                  <c:v>392038</c:v>
                </c:pt>
                <c:pt idx="13">
                  <c:v>363904</c:v>
                </c:pt>
                <c:pt idx="14">
                  <c:v>353329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-100%</c:v>
                  </c:pt>
                  <c:pt idx="3">
                    <c:v>24%</c:v>
                  </c:pt>
                  <c:pt idx="4">
                    <c:v>2%</c:v>
                  </c:pt>
                  <c:pt idx="5">
                    <c:v>-2%</c:v>
                  </c:pt>
                  <c:pt idx="6">
                    <c:v>-4%</c:v>
                  </c:pt>
                  <c:pt idx="7">
                    <c:v>-4%</c:v>
                  </c:pt>
                  <c:pt idx="8">
                    <c:v>-2%</c:v>
                  </c:pt>
                  <c:pt idx="9">
                    <c:v>-4%</c:v>
                  </c:pt>
                  <c:pt idx="10">
                    <c:v>-2%</c:v>
                  </c:pt>
                  <c:pt idx="11">
                    <c:v>-3%</c:v>
                  </c:pt>
                  <c:pt idx="12">
                    <c:v>-5%</c:v>
                  </c:pt>
                  <c:pt idx="13">
                    <c:v>-7%</c:v>
                  </c:pt>
                  <c:pt idx="14">
                    <c:v>-3%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EE-4401-B292-321BDD09D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-1</c:v>
                </c:pt>
                <c:pt idx="3">
                  <c:v>0.2400323467890404</c:v>
                </c:pt>
                <c:pt idx="4">
                  <c:v>1.933018299451339E-2</c:v>
                </c:pt>
                <c:pt idx="5">
                  <c:v>-1.8963612887167303E-2</c:v>
                </c:pt>
                <c:pt idx="6">
                  <c:v>-3.9819939107544999E-2</c:v>
                </c:pt>
                <c:pt idx="7">
                  <c:v>-3.5395855138344423E-2</c:v>
                </c:pt>
                <c:pt idx="8">
                  <c:v>-2.3293191599555674E-2</c:v>
                </c:pt>
                <c:pt idx="9">
                  <c:v>-4.1158954110307899E-2</c:v>
                </c:pt>
                <c:pt idx="10">
                  <c:v>-2.2363246212805055E-2</c:v>
                </c:pt>
                <c:pt idx="11">
                  <c:v>-3.1500185831461414E-2</c:v>
                </c:pt>
                <c:pt idx="12">
                  <c:v>-5.3804808233031132E-2</c:v>
                </c:pt>
                <c:pt idx="13">
                  <c:v>-7.1763451502150355E-2</c:v>
                </c:pt>
                <c:pt idx="14">
                  <c:v>-2.9059861941610921E-2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4EE-4401-B292-321BDD09D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0.79128078377654032</c:v>
                </c:pt>
                <c:pt idx="1">
                  <c:v>6.2475804770554776E-2</c:v>
                </c:pt>
                <c:pt idx="2">
                  <c:v>6.0971978201959438E-2</c:v>
                </c:pt>
                <c:pt idx="3">
                  <c:v>3.0508323158929155E-2</c:v>
                </c:pt>
                <c:pt idx="4">
                  <c:v>9.9237664155325932E-3</c:v>
                </c:pt>
                <c:pt idx="5">
                  <c:v>4.4839343676483727E-2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557-A4D6-A8C8F2DCA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518FB5-6624-472A-B406-855F7E4E597B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18-4BA3-BBF0-0D9AC7F0D1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9A6771-2701-4DCF-9F6A-F1FCCA5A99D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18-4BA3-BBF0-0D9AC7F0D1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97B1FF-3CA8-4BD1-94C5-3F0F861DBE9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18-4BA3-BBF0-0D9AC7F0D1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5D5072-8CA5-4FCB-98D2-745DF135400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18-4BA3-BBF0-0D9AC7F0D1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A4909A2-4C49-4D5D-A0E8-11C3F09700C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18-4BA3-BBF0-0D9AC7F0D1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1147902-ED21-449F-BD05-D7C5767DD0C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18-4BA3-BBF0-0D9AC7F0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0.85859470005746286</c:v>
                </c:pt>
                <c:pt idx="1">
                  <c:v>5.5758976894602505E-2</c:v>
                </c:pt>
                <c:pt idx="2">
                  <c:v>1.7372479320067887E-3</c:v>
                </c:pt>
                <c:pt idx="3">
                  <c:v>2.3606526706846095E-2</c:v>
                </c:pt>
                <c:pt idx="4">
                  <c:v>1.0811027515334554E-2</c:v>
                </c:pt>
                <c:pt idx="5">
                  <c:v>4.9491520893747247E-2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7%</c:v>
                  </c:pt>
                  <c:pt idx="1">
                    <c:v>-1%</c:v>
                  </c:pt>
                  <c:pt idx="2">
                    <c:v>-6%</c:v>
                  </c:pt>
                  <c:pt idx="3">
                    <c:v>-1%</c:v>
                  </c:pt>
                  <c:pt idx="4">
                    <c:v>0%</c:v>
                  </c:pt>
                  <c:pt idx="5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976-4557-A4D6-A8C8F2DC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40-42C5-A132-A31D7F6A1E4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40-42C5-A132-A31D7F6A1E4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40-42C5-A132-A31D7F6A1E4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40-42C5-A132-A31D7F6A1E4E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40-42C5-A132-A31D7F6A1E4E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40-42C5-A132-A31D7F6A1E4E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40-42C5-A132-A31D7F6A1E4E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40-42C5-A132-A31D7F6A1E4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40-42C5-A132-A31D7F6A1E4E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340-42C5-A132-A31D7F6A1E4E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340-42C5-A132-A31D7F6A1E4E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340-42C5-A132-A31D7F6A1E4E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340-42C5-A132-A31D7F6A1E4E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340-42C5-A132-A31D7F6A1E4E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340-42C5-A132-A31D7F6A1E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BABD6E4-A2AE-3549-9951-32893C248B49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340-42C5-A132-A31D7F6A1E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0181E3-E0E7-4675-9381-7581A2F2016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340-42C5-A132-A31D7F6A1E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ABF3B6-23B6-4099-8BB7-E255F50B8FB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340-42C5-A132-A31D7F6A1E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E7F6F1-1F2F-4BB8-BB54-EFDEF0ACC25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340-42C5-A132-A31D7F6A1E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F56FEC-2D8D-419C-AF17-655660FEF44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340-42C5-A132-A31D7F6A1E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7B5614-FC50-4484-88C5-FF6B745EE4B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340-42C5-A132-A31D7F6A1E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35DF1D5-A723-498A-B178-B65364AF820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340-42C5-A132-A31D7F6A1E4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D9E1A3F-76C6-4C6C-AA2A-5450ECAFBE1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340-42C5-A132-A31D7F6A1E4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1950058-E353-407C-B74E-11C2841CC00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340-42C5-A132-A31D7F6A1E4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4A4BD8D-6478-43E8-B151-5734E4CD57C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340-42C5-A132-A31D7F6A1E4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051CB4C-0C9D-4D6A-87E6-88551304EF3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340-42C5-A132-A31D7F6A1E4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8BC79F8-C741-4FDF-91D5-9CE1D7C382C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340-42C5-A132-A31D7F6A1E4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9E54F9B-2590-4A34-9AF9-191EE4508B6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340-42C5-A132-A31D7F6A1E4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89B5373-886D-415B-A6D7-1EB71220BF7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340-42C5-A132-A31D7F6A1E4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B985731-A995-41E9-8760-60002B00449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340-42C5-A132-A31D7F6A1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309568</c:v>
                </c:pt>
                <c:pt idx="1">
                  <c:v>5611</c:v>
                </c:pt>
                <c:pt idx="2">
                  <c:v>157076</c:v>
                </c:pt>
                <c:pt idx="3">
                  <c:v>182236</c:v>
                </c:pt>
                <c:pt idx="4">
                  <c:v>184391</c:v>
                </c:pt>
                <c:pt idx="5">
                  <c:v>182236</c:v>
                </c:pt>
                <c:pt idx="6">
                  <c:v>181843</c:v>
                </c:pt>
                <c:pt idx="7">
                  <c:v>165812</c:v>
                </c:pt>
                <c:pt idx="8">
                  <c:v>163793</c:v>
                </c:pt>
                <c:pt idx="9">
                  <c:v>154975</c:v>
                </c:pt>
                <c:pt idx="10">
                  <c:v>156879</c:v>
                </c:pt>
                <c:pt idx="11">
                  <c:v>142112</c:v>
                </c:pt>
                <c:pt idx="12">
                  <c:v>137298</c:v>
                </c:pt>
                <c:pt idx="13">
                  <c:v>134495</c:v>
                </c:pt>
                <c:pt idx="14">
                  <c:v>149662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-98%</c:v>
                  </c:pt>
                  <c:pt idx="2">
                    <c:v>2699%</c:v>
                  </c:pt>
                  <c:pt idx="3">
                    <c:v>16%</c:v>
                  </c:pt>
                  <c:pt idx="4">
                    <c:v>1%</c:v>
                  </c:pt>
                  <c:pt idx="5">
                    <c:v>-1%</c:v>
                  </c:pt>
                  <c:pt idx="6">
                    <c:v>0%</c:v>
                  </c:pt>
                  <c:pt idx="7">
                    <c:v>-9%</c:v>
                  </c:pt>
                  <c:pt idx="8">
                    <c:v>-1%</c:v>
                  </c:pt>
                  <c:pt idx="9">
                    <c:v>-5%</c:v>
                  </c:pt>
                  <c:pt idx="10">
                    <c:v>1%</c:v>
                  </c:pt>
                  <c:pt idx="11">
                    <c:v>-9%</c:v>
                  </c:pt>
                  <c:pt idx="12">
                    <c:v>-3%</c:v>
                  </c:pt>
                  <c:pt idx="13">
                    <c:v>-2%</c:v>
                  </c:pt>
                  <c:pt idx="14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A340-42C5-A132-A31D7F6A1E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-0.98187474157535659</c:v>
                </c:pt>
                <c:pt idx="2">
                  <c:v>26.994296916770629</c:v>
                </c:pt>
                <c:pt idx="3">
                  <c:v>0.16017723904352033</c:v>
                </c:pt>
                <c:pt idx="4">
                  <c:v>1.1825325402225584E-2</c:v>
                </c:pt>
                <c:pt idx="5">
                  <c:v>-1.1687121388787913E-2</c:v>
                </c:pt>
                <c:pt idx="6">
                  <c:v>-2.1565442612875296E-3</c:v>
                </c:pt>
                <c:pt idx="7">
                  <c:v>-8.8158466369340549E-2</c:v>
                </c:pt>
                <c:pt idx="8">
                  <c:v>-1.2176440788362775E-2</c:v>
                </c:pt>
                <c:pt idx="9">
                  <c:v>-5.3836244528154387E-2</c:v>
                </c:pt>
                <c:pt idx="10">
                  <c:v>1.2285852556864096E-2</c:v>
                </c:pt>
                <c:pt idx="11">
                  <c:v>-9.4129870792139192E-2</c:v>
                </c:pt>
                <c:pt idx="12">
                  <c:v>-3.3874690385048423E-2</c:v>
                </c:pt>
                <c:pt idx="13">
                  <c:v>-2.0415446692595651E-2</c:v>
                </c:pt>
                <c:pt idx="14">
                  <c:v>0.11276999144949618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340-42C5-A132-A31D7F6A1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Door to Door</c:v>
                </c:pt>
                <c:pt idx="1">
                  <c:v>Pick-up / Bulk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0.76550250305892575</c:v>
                </c:pt>
                <c:pt idx="1">
                  <c:v>0.23257582275936567</c:v>
                </c:pt>
                <c:pt idx="2">
                  <c:v>1.9216741817085728E-3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557-A4D6-A8C8F2DCA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9939BB-A218-4DB5-A601-D81035835583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18-4BA3-BBF0-0D9AC7F0D1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555D39-6625-45E1-9369-24E36EA003D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18-4BA3-BBF0-0D9AC7F0D1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F8E8BD-86B5-44A8-BBA7-E19C3339714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18-4BA3-BBF0-0D9AC7F0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Door to Door</c:v>
                </c:pt>
                <c:pt idx="1">
                  <c:v>Pick-up / Bulk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0.75328082626197002</c:v>
                </c:pt>
                <c:pt idx="1">
                  <c:v>0.24488005967381604</c:v>
                </c:pt>
                <c:pt idx="2">
                  <c:v>1.8391140642139087E-3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Sheet1!$D$2:$D$4</c15:f>
                <c15:dlblRangeCache>
                  <c:ptCount val="3"/>
                  <c:pt idx="0">
                    <c:v>-1%</c:v>
                  </c:pt>
                  <c:pt idx="1">
                    <c:v>1%</c:v>
                  </c:pt>
                  <c:pt idx="2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976-4557-A4D6-A8C8F2DC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16313431512485E-2"/>
          <c:y val="7.1497795766035946E-2"/>
          <c:w val="0.91153628172118906"/>
          <c:h val="0.8983205789989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6-4E8F-ADBF-77245D60A2F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16-4E8F-ADBF-77245D60A2F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16-4E8F-ADBF-77245D60A2F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16-4E8F-ADBF-77245D60A2F8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16-4E8F-ADBF-77245D60A2F8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16-4E8F-ADBF-77245D60A2F8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16-4E8F-ADBF-77245D60A2F8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16-4E8F-ADBF-77245D60A2F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16-4E8F-ADBF-77245D60A2F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16-4E8F-ADBF-77245D60A2F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C16-4E8F-ADBF-77245D60A2F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C16-4E8F-ADBF-77245D60A2F8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C16-4E8F-ADBF-77245D60A2F8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C16-4E8F-ADBF-77245D60A2F8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C16-4E8F-ADBF-77245D60A2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7AC3E4F-499C-534F-A8E8-EE42F09F22BD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16-4E8F-ADBF-77245D60A2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FDCC06-D419-4DB3-95CA-998EC121BAB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C16-4E8F-ADBF-77245D60A2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735CDA-CC14-446E-B73C-C7ABDDF3639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C16-4E8F-ADBF-77245D60A2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C3FEB6-026D-4C85-A7D1-5C406C410B9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C16-4E8F-ADBF-77245D60A2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DB19B68-2F1E-4B41-863A-45309D16A1A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C16-4E8F-ADBF-77245D60A2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4EDD281-327D-4F70-AFAC-A1DBD6C27A4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C16-4E8F-ADBF-77245D60A2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AFA88DE-E54F-437A-8CBD-701EBB32C87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C16-4E8F-ADBF-77245D60A2F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7A7288B-CAA3-4DC2-8491-8321EFA0C46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C16-4E8F-ADBF-77245D60A2F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19ECE18-04FB-4076-883A-30A025AA2EA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C16-4E8F-ADBF-77245D60A2F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CC24DCC-C9D2-420B-9B46-CEEF536332E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C16-4E8F-ADBF-77245D60A2F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6829D02-5A9A-423F-84C8-6E4CF291993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C16-4E8F-ADBF-77245D60A2F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8AF64FD-BA75-4E99-8F47-ECE7D818EF6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C16-4E8F-ADBF-77245D60A2F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735DF79-BD98-42CC-9158-28879227DA3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C16-4E8F-ADBF-77245D60A2F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CB20C98-6BCA-4977-B1C1-463A70ABD74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C16-4E8F-ADBF-77245D60A2F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2342E41-696F-45C4-BE0E-B45C3FD964C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C16-4E8F-ADBF-77245D60A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5593840</c:v>
                </c:pt>
                <c:pt idx="1">
                  <c:v>1659002</c:v>
                </c:pt>
                <c:pt idx="2">
                  <c:v>4256471</c:v>
                </c:pt>
                <c:pt idx="3">
                  <c:v>4573224</c:v>
                </c:pt>
                <c:pt idx="4">
                  <c:v>4804969</c:v>
                </c:pt>
                <c:pt idx="5">
                  <c:v>4381646</c:v>
                </c:pt>
                <c:pt idx="6">
                  <c:v>4618015</c:v>
                </c:pt>
                <c:pt idx="7">
                  <c:v>5556245</c:v>
                </c:pt>
                <c:pt idx="8">
                  <c:v>5552254</c:v>
                </c:pt>
                <c:pt idx="9">
                  <c:v>5529036</c:v>
                </c:pt>
                <c:pt idx="10">
                  <c:v>5437775</c:v>
                </c:pt>
                <c:pt idx="11">
                  <c:v>5570693</c:v>
                </c:pt>
                <c:pt idx="12">
                  <c:v>5631570</c:v>
                </c:pt>
                <c:pt idx="13">
                  <c:v>5434637</c:v>
                </c:pt>
                <c:pt idx="14">
                  <c:v>5390665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-70%</c:v>
                  </c:pt>
                  <c:pt idx="2">
                    <c:v>157%</c:v>
                  </c:pt>
                  <c:pt idx="3">
                    <c:v>7%</c:v>
                  </c:pt>
                  <c:pt idx="4">
                    <c:v>5%</c:v>
                  </c:pt>
                  <c:pt idx="5">
                    <c:v>-9%</c:v>
                  </c:pt>
                  <c:pt idx="6">
                    <c:v>5%</c:v>
                  </c:pt>
                  <c:pt idx="7">
                    <c:v>20%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-2%</c:v>
                  </c:pt>
                  <c:pt idx="11">
                    <c:v>2%</c:v>
                  </c:pt>
                  <c:pt idx="12">
                    <c:v>1%</c:v>
                  </c:pt>
                  <c:pt idx="13">
                    <c:v>-3%</c:v>
                  </c:pt>
                  <c:pt idx="14">
                    <c:v>-1%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CC16-4E8F-ADBF-77245D60A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-0.70342340860661012</c:v>
                </c:pt>
                <c:pt idx="2">
                  <c:v>1.565681656803307</c:v>
                </c:pt>
                <c:pt idx="3">
                  <c:v>7.441681148538315E-2</c:v>
                </c:pt>
                <c:pt idx="4">
                  <c:v>5.0674316412229192E-2</c:v>
                </c:pt>
                <c:pt idx="5">
                  <c:v>-8.8101088685483719E-2</c:v>
                </c:pt>
                <c:pt idx="6">
                  <c:v>5.3945252537516808E-2</c:v>
                </c:pt>
                <c:pt idx="7">
                  <c:v>0.20316737819171227</c:v>
                </c:pt>
                <c:pt idx="8">
                  <c:v>-7.1829086010422039E-4</c:v>
                </c:pt>
                <c:pt idx="9">
                  <c:v>-4.1817251156016644E-3</c:v>
                </c:pt>
                <c:pt idx="10">
                  <c:v>-1.6505770626199623E-2</c:v>
                </c:pt>
                <c:pt idx="11">
                  <c:v>2.444345343453902E-2</c:v>
                </c:pt>
                <c:pt idx="12">
                  <c:v>1.0928083812911549E-2</c:v>
                </c:pt>
                <c:pt idx="13">
                  <c:v>-3.4969466773919211E-2</c:v>
                </c:pt>
                <c:pt idx="14">
                  <c:v>-8.091064775807455E-3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C16-4E8F-ADBF-77245D60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0.64709971636727659</c:v>
                </c:pt>
                <c:pt idx="1">
                  <c:v>4.8755167491611514E-3</c:v>
                </c:pt>
                <c:pt idx="2">
                  <c:v>0.29964963016517437</c:v>
                </c:pt>
                <c:pt idx="3">
                  <c:v>6.2195280203177425E-3</c:v>
                </c:pt>
                <c:pt idx="4">
                  <c:v>1.1929258661920917E-2</c:v>
                </c:pt>
                <c:pt idx="5">
                  <c:v>3.022635003614927E-2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557-A4D6-A8C8F2DCA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AA9B52-0FC6-4C8E-9976-46023DD2FC3C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18-4BA3-BBF0-0D9AC7F0D1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EE7175-81D5-40AB-9854-86CCB9CBEB6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18-4BA3-BBF0-0D9AC7F0D1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2D84E9-0DA2-46D3-A613-02DA5AB6F9C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18-4BA3-BBF0-0D9AC7F0D1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4AC03E-B4E3-4850-A146-498C017F38E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18-4BA3-BBF0-0D9AC7F0D1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13DD39-8A98-479A-BA52-8F20264DE08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18-4BA3-BBF0-0D9AC7F0D1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9079CE7-C75A-4D5E-B950-E072C168967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18-4BA3-BBF0-0D9AC7F0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0.64334598600948478</c:v>
                </c:pt>
                <c:pt idx="1">
                  <c:v>1.1548327858921082E-2</c:v>
                </c:pt>
                <c:pt idx="2">
                  <c:v>0.31055536097990399</c:v>
                </c:pt>
                <c:pt idx="3">
                  <c:v>6.3137169523773467E-3</c:v>
                </c:pt>
                <c:pt idx="4">
                  <c:v>4.0135172231004421E-3</c:v>
                </c:pt>
                <c:pt idx="5">
                  <c:v>2.4223090976212339E-2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0%</c:v>
                  </c:pt>
                  <c:pt idx="1">
                    <c:v>1%</c:v>
                  </c:pt>
                  <c:pt idx="2">
                    <c:v>1%</c:v>
                  </c:pt>
                  <c:pt idx="3">
                    <c:v>0%</c:v>
                  </c:pt>
                  <c:pt idx="4">
                    <c:v>-1%</c:v>
                  </c:pt>
                  <c:pt idx="5">
                    <c:v>-1%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976-4557-A4D6-A8C8F2DC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16313431512485E-2"/>
          <c:y val="6.7366178712932961E-2"/>
          <c:w val="0.91153628172118906"/>
          <c:h val="0.8983205789989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8-4CB5-A9E6-0A44B0B0D20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8-4CB5-A9E6-0A44B0B0D20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8-4CB5-A9E6-0A44B0B0D20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8-4CB5-A9E6-0A44B0B0D203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8-4CB5-A9E6-0A44B0B0D203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08-4CB5-A9E6-0A44B0B0D203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08-4CB5-A9E6-0A44B0B0D203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08-4CB5-A9E6-0A44B0B0D20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08-4CB5-A9E6-0A44B0B0D20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C08-4CB5-A9E6-0A44B0B0D203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C08-4CB5-A9E6-0A44B0B0D203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C08-4CB5-A9E6-0A44B0B0D203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C08-4CB5-A9E6-0A44B0B0D203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C08-4CB5-A9E6-0A44B0B0D203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C08-4CB5-A9E6-0A44B0B0D2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ACAB641-04CB-5049-9914-6CDD7A76513F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C08-4CB5-A9E6-0A44B0B0D2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AD5843-C58A-43D1-9904-1CE015DFAC7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C08-4CB5-A9E6-0A44B0B0D2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5966AC-906A-44F4-B8EE-21071A0112D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C08-4CB5-A9E6-0A44B0B0D2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CB26A1-FFA8-4D53-BB4B-9E996757D28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C08-4CB5-A9E6-0A44B0B0D2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9C90B2-A8AB-466D-818C-6C532B13579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C08-4CB5-A9E6-0A44B0B0D2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7C9778-011A-4533-AB73-E4F5947AD96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C08-4CB5-A9E6-0A44B0B0D2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06784B-7C14-4D83-8AFB-004DCFB0134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C08-4CB5-A9E6-0A44B0B0D20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BAB7DAF-6B85-4ABF-9EEC-61B488AD90D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C08-4CB5-A9E6-0A44B0B0D20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2BB4E5C-8766-4297-8571-300A6D70E1C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C08-4CB5-A9E6-0A44B0B0D20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51574D6-7243-4D40-98B8-32692402193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C08-4CB5-A9E6-0A44B0B0D20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D0B7A85-2082-4B83-9A13-EEA2D6FAF62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C08-4CB5-A9E6-0A44B0B0D20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6732735-CFD4-4755-9F0A-4CE21EABB68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C08-4CB5-A9E6-0A44B0B0D20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1C8D455-4F19-491F-8362-2A875864E47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C08-4CB5-A9E6-0A44B0B0D20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1F316D9-38FD-48FC-98FC-88418DA610D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C08-4CB5-A9E6-0A44B0B0D20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E3452E0-3259-4C1F-AE61-D8361276718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C08-4CB5-A9E6-0A44B0B0D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230393</c:v>
                </c:pt>
                <c:pt idx="1">
                  <c:v>28828</c:v>
                </c:pt>
                <c:pt idx="2">
                  <c:v>122019</c:v>
                </c:pt>
                <c:pt idx="3">
                  <c:v>126321</c:v>
                </c:pt>
                <c:pt idx="4">
                  <c:v>128391</c:v>
                </c:pt>
                <c:pt idx="5">
                  <c:v>126321</c:v>
                </c:pt>
                <c:pt idx="6">
                  <c:v>126608</c:v>
                </c:pt>
                <c:pt idx="7">
                  <c:v>122329</c:v>
                </c:pt>
                <c:pt idx="8">
                  <c:v>127863</c:v>
                </c:pt>
                <c:pt idx="9">
                  <c:v>122487</c:v>
                </c:pt>
                <c:pt idx="10">
                  <c:v>117066</c:v>
                </c:pt>
                <c:pt idx="11">
                  <c:v>113576</c:v>
                </c:pt>
                <c:pt idx="12">
                  <c:v>112856</c:v>
                </c:pt>
                <c:pt idx="13">
                  <c:v>107886</c:v>
                </c:pt>
                <c:pt idx="14">
                  <c:v>105643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-87%</c:v>
                  </c:pt>
                  <c:pt idx="2">
                    <c:v>323%</c:v>
                  </c:pt>
                  <c:pt idx="3">
                    <c:v>4%</c:v>
                  </c:pt>
                  <c:pt idx="4">
                    <c:v>2%</c:v>
                  </c:pt>
                  <c:pt idx="5">
                    <c:v>-2%</c:v>
                  </c:pt>
                  <c:pt idx="6">
                    <c:v>0%</c:v>
                  </c:pt>
                  <c:pt idx="7">
                    <c:v>-3%</c:v>
                  </c:pt>
                  <c:pt idx="8">
                    <c:v>5%</c:v>
                  </c:pt>
                  <c:pt idx="9">
                    <c:v>-4%</c:v>
                  </c:pt>
                  <c:pt idx="10">
                    <c:v>-4%</c:v>
                  </c:pt>
                  <c:pt idx="11">
                    <c:v>-3%</c:v>
                  </c:pt>
                  <c:pt idx="12">
                    <c:v>-1%</c:v>
                  </c:pt>
                  <c:pt idx="13">
                    <c:v>-4%</c:v>
                  </c:pt>
                  <c:pt idx="14">
                    <c:v>-2%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9C08-4CB5-A9E6-0A44B0B0D2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-0.874874670671418</c:v>
                </c:pt>
                <c:pt idx="2">
                  <c:v>3.2326557513528513</c:v>
                </c:pt>
                <c:pt idx="3">
                  <c:v>3.525680426818778E-2</c:v>
                </c:pt>
                <c:pt idx="4">
                  <c:v>1.6386824043508108E-2</c:v>
                </c:pt>
                <c:pt idx="5">
                  <c:v>-1.6122625417669512E-2</c:v>
                </c:pt>
                <c:pt idx="6">
                  <c:v>2.2719896137617379E-3</c:v>
                </c:pt>
                <c:pt idx="7">
                  <c:v>-3.3797232402375865E-2</c:v>
                </c:pt>
                <c:pt idx="8">
                  <c:v>4.5238659680043147E-2</c:v>
                </c:pt>
                <c:pt idx="9">
                  <c:v>-4.204500129044364E-2</c:v>
                </c:pt>
                <c:pt idx="10">
                  <c:v>-4.4257757966151501E-2</c:v>
                </c:pt>
                <c:pt idx="11">
                  <c:v>-2.9812242666530042E-2</c:v>
                </c:pt>
                <c:pt idx="12">
                  <c:v>-6.339367472001145E-3</c:v>
                </c:pt>
                <c:pt idx="13">
                  <c:v>-4.4038420642234399E-2</c:v>
                </c:pt>
                <c:pt idx="14">
                  <c:v>-2.0790464008305087E-2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C08-4CB5-A9E6-0A44B0B0D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Interest Rate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Q1 2023</c:v>
                </c:pt>
                <c:pt idx="13">
                  <c:v>Q2 2023</c:v>
                </c:pt>
                <c:pt idx="14">
                  <c:v>Q3 2023</c:v>
                </c:pt>
                <c:pt idx="15">
                  <c:v>Q4 2023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6.5000000000000002E-2</c:v>
                </c:pt>
                <c:pt idx="1">
                  <c:v>6.25E-2</c:v>
                </c:pt>
                <c:pt idx="2">
                  <c:v>3.7499999999999999E-2</c:v>
                </c:pt>
                <c:pt idx="3">
                  <c:v>3.5000000000000003E-2</c:v>
                </c:pt>
                <c:pt idx="4">
                  <c:v>3.5000000000000003E-2</c:v>
                </c:pt>
                <c:pt idx="5">
                  <c:v>3.5000000000000003E-2</c:v>
                </c:pt>
                <c:pt idx="6">
                  <c:v>3.5000000000000003E-2</c:v>
                </c:pt>
                <c:pt idx="7">
                  <c:v>3.5000000000000003E-2</c:v>
                </c:pt>
                <c:pt idx="8">
                  <c:v>3.7499999999999999E-2</c:v>
                </c:pt>
                <c:pt idx="9">
                  <c:v>4.2500000000000003E-2</c:v>
                </c:pt>
                <c:pt idx="10">
                  <c:v>4.7500000000000001E-2</c:v>
                </c:pt>
                <c:pt idx="11">
                  <c:v>6.25E-2</c:v>
                </c:pt>
                <c:pt idx="12">
                  <c:v>7.2499999999999995E-2</c:v>
                </c:pt>
                <c:pt idx="13">
                  <c:v>7.7499999999999999E-2</c:v>
                </c:pt>
                <c:pt idx="14">
                  <c:v>8.2500000000000004E-2</c:v>
                </c:pt>
                <c:pt idx="15">
                  <c:v>8.2500000000000004E-2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0-484C-AE0E-06110468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2784"/>
        <c:axId val="1907409215"/>
      </c:barChart>
      <c:catAx>
        <c:axId val="547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409215"/>
        <c:crosses val="autoZero"/>
        <c:auto val="1"/>
        <c:lblAlgn val="ctr"/>
        <c:lblOffset val="100"/>
        <c:noMultiLvlLbl val="0"/>
      </c:catAx>
      <c:valAx>
        <c:axId val="1907409215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A5-4922-AAF3-61C8C4BC8F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A5-4922-AAF3-61C8C4BC8FB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CA5-4922-AAF3-61C8C4BC8F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CA5-4922-AAF3-61C8C4BC8FB3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A5-4922-AAF3-61C8C4BC8FB3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A5-4922-AAF3-61C8C4BC8FB3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CA5-4922-AAF3-61C8C4BC8FB3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A5-4922-AAF3-61C8C4BC8FB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CA5-4922-AAF3-61C8C4BC8FB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A5-4922-AAF3-61C8C4BC8F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CA5-4922-AAF3-61C8C4BC8F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A5-4922-AAF3-61C8C4BC8FB3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CA5-4922-AAF3-61C8C4BC8FB3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A5-4922-AAF3-61C8C4BC8FB3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CA5-4922-AAF3-61C8C4BC8F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FC5D2F2-0BFE-1D47-9C60-FBEE1DCBC4A3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CA5-4922-AAF3-61C8C4BC8F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7CD5D6-B4E5-4610-AB55-124CE29426F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CA5-4922-AAF3-61C8C4BC8F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985F49-B1F8-4CD4-8B83-E5ABAFF9BD9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CA5-4922-AAF3-61C8C4BC8F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2CED7B-1794-4280-B6DE-C183DC8D91E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CA5-4922-AAF3-61C8C4BC8F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38BA28-574C-4D04-97CE-CA8FBA5C8C4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CA5-4922-AAF3-61C8C4BC8F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FE89037-A40D-4578-AC4C-829081F1EC2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CA5-4922-AAF3-61C8C4BC8F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61EF203-AF88-4DE5-9A04-35DA926A6F6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CA5-4922-AAF3-61C8C4BC8FB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2EB5D4-BC38-4A13-9AAF-2C6C2D45DDA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CA5-4922-AAF3-61C8C4BC8FB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0AE2F23-4415-42C7-9E8A-8D38C54C655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CA5-4922-AAF3-61C8C4BC8FB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8BBAF48-C862-4C30-A819-12AD7FB87C8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CA5-4922-AAF3-61C8C4BC8FB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4A4E723-D76F-44B3-8B23-52D1EDAC568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CA5-4922-AAF3-61C8C4BC8FB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D2CF1F5-3F8C-4537-A64F-9D63BC5D5C6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CA5-4922-AAF3-61C8C4BC8FB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5947934-8DCC-4097-AB01-02BC5C695E0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CA5-4922-AAF3-61C8C4BC8FB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9FAB0A0-F8A0-409B-AA11-2E81DC5AD8D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CA5-4922-AAF3-61C8C4BC8FB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1ABEF9A-A919-4AE2-BF0C-C9523CC5B40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CA5-4922-AAF3-61C8C4BC8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7652020</c:v>
                </c:pt>
                <c:pt idx="1">
                  <c:v>4532653</c:v>
                </c:pt>
                <c:pt idx="2">
                  <c:v>4625107</c:v>
                </c:pt>
                <c:pt idx="3">
                  <c:v>4382475</c:v>
                </c:pt>
                <c:pt idx="4">
                  <c:v>3629947</c:v>
                </c:pt>
                <c:pt idx="5">
                  <c:v>4029239</c:v>
                </c:pt>
                <c:pt idx="6">
                  <c:v>4250078</c:v>
                </c:pt>
                <c:pt idx="7">
                  <c:v>3812924</c:v>
                </c:pt>
                <c:pt idx="8">
                  <c:v>3370804</c:v>
                </c:pt>
                <c:pt idx="9" formatCode="_ * #\ ##0_ ;_ * \-#\ ##0_ ;_ * &quot;-&quot;??_ ;_ @_ ">
                  <c:v>3515947</c:v>
                </c:pt>
                <c:pt idx="10" formatCode="_ * #\ ##0_ ;_ * \-#\ ##0_ ;_ * &quot;-&quot;??_ ;_ @_ ">
                  <c:v>3247745</c:v>
                </c:pt>
                <c:pt idx="11" formatCode="_ * #\ ##0_ ;_ * \-#\ ##0_ ;_ * &quot;-&quot;??_ ;_ @_ ">
                  <c:v>3553670</c:v>
                </c:pt>
                <c:pt idx="12" formatCode="_ * #\ ##0_ ;_ * \-#\ ##0_ ;_ * &quot;-&quot;??_ ;_ @_ ">
                  <c:v>3233338</c:v>
                </c:pt>
                <c:pt idx="13" formatCode="_ * #\ ##0_ ;_ * \-#\ ##0_ ;_ * &quot;-&quot;??_ ;_ @_ ">
                  <c:v>3002243</c:v>
                </c:pt>
                <c:pt idx="14" formatCode="_ * #\ ##0_ ;_ * \-#\ ##0_ ;_ * &quot;-&quot;??_ ;_ @_ ">
                  <c:v>2947310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-41%</c:v>
                  </c:pt>
                  <c:pt idx="2">
                    <c:v>2%</c:v>
                  </c:pt>
                  <c:pt idx="3">
                    <c:v>-5%</c:v>
                  </c:pt>
                  <c:pt idx="4">
                    <c:v>-17%</c:v>
                  </c:pt>
                  <c:pt idx="5">
                    <c:v>11%</c:v>
                  </c:pt>
                  <c:pt idx="6">
                    <c:v>5%</c:v>
                  </c:pt>
                  <c:pt idx="7">
                    <c:v>-10%</c:v>
                  </c:pt>
                  <c:pt idx="8">
                    <c:v>-12%</c:v>
                  </c:pt>
                  <c:pt idx="9">
                    <c:v>4%</c:v>
                  </c:pt>
                  <c:pt idx="10">
                    <c:v>-8%</c:v>
                  </c:pt>
                  <c:pt idx="11">
                    <c:v>9%</c:v>
                  </c:pt>
                  <c:pt idx="12">
                    <c:v>-9%</c:v>
                  </c:pt>
                  <c:pt idx="13">
                    <c:v>-7%</c:v>
                  </c:pt>
                  <c:pt idx="14">
                    <c:v>-2%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CA5-4922-AAF3-61C8C4BC8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-0.40765275051555017</c:v>
                </c:pt>
                <c:pt idx="2">
                  <c:v>2.0397325804556443E-2</c:v>
                </c:pt>
                <c:pt idx="3">
                  <c:v>-5.2459759309352205E-2</c:v>
                </c:pt>
                <c:pt idx="4">
                  <c:v>-0.17171301604686851</c:v>
                </c:pt>
                <c:pt idx="5">
                  <c:v>0.10999940219512849</c:v>
                </c:pt>
                <c:pt idx="6">
                  <c:v>5.4809109114649202E-2</c:v>
                </c:pt>
                <c:pt idx="7">
                  <c:v>-0.10285787696131699</c:v>
                </c:pt>
                <c:pt idx="8">
                  <c:v>-0.11595300614436588</c:v>
                </c:pt>
                <c:pt idx="9">
                  <c:v>4.3058866668011619E-2</c:v>
                </c:pt>
                <c:pt idx="10">
                  <c:v>-7.6281582174020257E-2</c:v>
                </c:pt>
                <c:pt idx="11">
                  <c:v>9.4196126851092021E-2</c:v>
                </c:pt>
                <c:pt idx="12">
                  <c:v>-9.0141177993454669E-2</c:v>
                </c:pt>
                <c:pt idx="13">
                  <c:v>-7.1472577256074032E-2</c:v>
                </c:pt>
                <c:pt idx="14">
                  <c:v>-1.8297319703967974E-2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CA5-4922-AAF3-61C8C4BC8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ax val="8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0.20287183046656398</c:v>
                </c:pt>
                <c:pt idx="1">
                  <c:v>0.25636876625749366</c:v>
                </c:pt>
                <c:pt idx="2">
                  <c:v>5.6663090504706019E-2</c:v>
                </c:pt>
                <c:pt idx="3">
                  <c:v>0</c:v>
                </c:pt>
                <c:pt idx="4">
                  <c:v>0.42117499445222151</c:v>
                </c:pt>
                <c:pt idx="5">
                  <c:v>6.2921318319014777E-2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4-4E40-AEC9-FE9F51475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9E4E35-DCFB-4536-8B54-6D6C5C30C229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FA4-4E40-AEC9-FE9F51475A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51848C-29F6-4FB2-9722-6B37CBB8915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FA4-4E40-AEC9-FE9F51475A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907394-EFBC-4C89-B132-40D1360371F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FA4-4E40-AEC9-FE9F51475A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107041-CEAE-4A82-AA9C-0D1179A9FDB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FA4-4E40-AEC9-FE9F51475A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F3F285-C7AF-4AB7-8DBE-70666F5B725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FA4-4E40-AEC9-FE9F51475A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FA4-4E40-AEC9-FE9F51475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0.19654973518225094</c:v>
                </c:pt>
                <c:pt idx="1">
                  <c:v>0.25295371033247266</c:v>
                </c:pt>
                <c:pt idx="2">
                  <c:v>5.9071831602376404E-2</c:v>
                </c:pt>
                <c:pt idx="3">
                  <c:v>0</c:v>
                </c:pt>
                <c:pt idx="4">
                  <c:v>0.42511849788451161</c:v>
                </c:pt>
                <c:pt idx="5">
                  <c:v>6.6306224998388355E-2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-1%</c:v>
                  </c:pt>
                  <c:pt idx="1">
                    <c:v>0%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AFA4-4E40-AEC9-FE9F51475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B-4CFF-AA65-C0EB0F4AF88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B-4CFF-AA65-C0EB0F4AF8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B-4CFF-AA65-C0EB0F4AF88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B-4CFF-AA65-C0EB0F4AF88C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B-4CFF-AA65-C0EB0F4AF88C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B-4CFF-AA65-C0EB0F4AF88C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B-4CFF-AA65-C0EB0F4AF88C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4B-4CFF-AA65-C0EB0F4AF88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4B-4CFF-AA65-C0EB0F4AF88C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4B-4CFF-AA65-C0EB0F4AF88C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54B-4CFF-AA65-C0EB0F4AF8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54B-4CFF-AA65-C0EB0F4AF88C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54B-4CFF-AA65-C0EB0F4AF88C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4B-4CFF-AA65-C0EB0F4AF88C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4B-4CFF-AA65-C0EB0F4AF8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1DFF0FC-6213-E949-9E63-5FF25DA7E743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4B-4CFF-AA65-C0EB0F4AF8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262988-9F84-45B3-98AD-C57C49EB7B4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54B-4CFF-AA65-C0EB0F4AF8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CE760E-57AF-4595-89EF-F4C3298DA79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4B-4CFF-AA65-C0EB0F4AF8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9F48D9-EF5E-4894-84B4-E54360A6F00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54B-4CFF-AA65-C0EB0F4AF8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5EEB63-DB86-42EC-A6C2-AB05A915D42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54B-4CFF-AA65-C0EB0F4AF8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C969C63-A430-4100-A9C9-3B04AFBA8E2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54B-4CFF-AA65-C0EB0F4AF8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CC1813-C62C-4628-A6AE-30D253D5065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54B-4CFF-AA65-C0EB0F4AF8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2816063-E183-48A9-94CC-C5C5C9547BB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54B-4CFF-AA65-C0EB0F4AF88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D38F5C-6681-4E51-B656-4C9AFC1CA91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54B-4CFF-AA65-C0EB0F4AF8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EA181AE-8A34-483A-88F7-D63D2F4A358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54B-4CFF-AA65-C0EB0F4AF8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3731D47-B352-4C0D-AEF9-80F769AB3D1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54B-4CFF-AA65-C0EB0F4AF8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E192A14-C82C-4605-A95A-FC460D96522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54B-4CFF-AA65-C0EB0F4AF8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9DED49B-B10A-4061-817A-E38E6E7DA5A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54B-4CFF-AA65-C0EB0F4AF8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8752E54-C968-48C8-8FAD-7C502410D65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54B-4CFF-AA65-C0EB0F4AF8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65390E1B-D7DF-47F7-8A07-4CAA162FBDAC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54B-4CFF-AA65-C0EB0F4AF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2976057</c:v>
                </c:pt>
                <c:pt idx="1">
                  <c:v>1875685</c:v>
                </c:pt>
                <c:pt idx="2">
                  <c:v>1897393</c:v>
                </c:pt>
                <c:pt idx="3">
                  <c:v>1426139</c:v>
                </c:pt>
                <c:pt idx="4">
                  <c:v>1129365</c:v>
                </c:pt>
                <c:pt idx="5">
                  <c:v>1125649</c:v>
                </c:pt>
                <c:pt idx="6">
                  <c:v>1233666</c:v>
                </c:pt>
                <c:pt idx="7">
                  <c:v>1177085</c:v>
                </c:pt>
                <c:pt idx="8">
                  <c:v>1108352</c:v>
                </c:pt>
                <c:pt idx="9">
                  <c:v>1091035</c:v>
                </c:pt>
                <c:pt idx="10">
                  <c:v>1023944</c:v>
                </c:pt>
                <c:pt idx="11">
                  <c:v>974500</c:v>
                </c:pt>
                <c:pt idx="12">
                  <c:v>954455</c:v>
                </c:pt>
                <c:pt idx="13">
                  <c:v>899992</c:v>
                </c:pt>
                <c:pt idx="14">
                  <c:v>911504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-37%</c:v>
                  </c:pt>
                  <c:pt idx="2">
                    <c:v>1%</c:v>
                  </c:pt>
                  <c:pt idx="3">
                    <c:v>-25%</c:v>
                  </c:pt>
                  <c:pt idx="4">
                    <c:v>-21%</c:v>
                  </c:pt>
                  <c:pt idx="5">
                    <c:v>0%</c:v>
                  </c:pt>
                  <c:pt idx="6">
                    <c:v>10%</c:v>
                  </c:pt>
                  <c:pt idx="7">
                    <c:v>-5%</c:v>
                  </c:pt>
                  <c:pt idx="8">
                    <c:v>-6%</c:v>
                  </c:pt>
                  <c:pt idx="9">
                    <c:v>-2%</c:v>
                  </c:pt>
                  <c:pt idx="10">
                    <c:v>-6%</c:v>
                  </c:pt>
                  <c:pt idx="11">
                    <c:v>-5%</c:v>
                  </c:pt>
                  <c:pt idx="12">
                    <c:v>-2%</c:v>
                  </c:pt>
                  <c:pt idx="13">
                    <c:v>-6%</c:v>
                  </c:pt>
                  <c:pt idx="14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054B-4CFF-AA65-C0EB0F4AF8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-0.36974157417011844</c:v>
                </c:pt>
                <c:pt idx="2">
                  <c:v>1.1573371861479886E-2</c:v>
                </c:pt>
                <c:pt idx="3">
                  <c:v>-0.2483692097525394</c:v>
                </c:pt>
                <c:pt idx="4">
                  <c:v>-0.20809612527250154</c:v>
                </c:pt>
                <c:pt idx="5">
                  <c:v>-3.2903445741633286E-3</c:v>
                </c:pt>
                <c:pt idx="6">
                  <c:v>9.5959752995827374E-2</c:v>
                </c:pt>
                <c:pt idx="7">
                  <c:v>-4.5864115570989239E-2</c:v>
                </c:pt>
                <c:pt idx="8">
                  <c:v>-5.8392554488418402E-2</c:v>
                </c:pt>
                <c:pt idx="9">
                  <c:v>-1.5624097759556532E-2</c:v>
                </c:pt>
                <c:pt idx="10">
                  <c:v>-6.1492986017863793E-2</c:v>
                </c:pt>
                <c:pt idx="11">
                  <c:v>-4.8287796988897846E-2</c:v>
                </c:pt>
                <c:pt idx="12">
                  <c:v>-2.0569522832221687E-2</c:v>
                </c:pt>
                <c:pt idx="13">
                  <c:v>-5.7061883483244369E-2</c:v>
                </c:pt>
                <c:pt idx="14">
                  <c:v>1.2791224810887236E-2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54B-4CFF-AA65-C0EB0F4AF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ax val="3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0.54591313487993798</c:v>
                </c:pt>
                <c:pt idx="1">
                  <c:v>4.8384820770828216E-2</c:v>
                </c:pt>
                <c:pt idx="2">
                  <c:v>0.17544358678345276</c:v>
                </c:pt>
                <c:pt idx="3">
                  <c:v>0.19268260975363141</c:v>
                </c:pt>
                <c:pt idx="4">
                  <c:v>3.7575847812149649E-2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9CB-9CD3-7F118FB78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A9060D-72F0-41D1-BF3A-EE3A39BDEB80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2CC-49CB-9CD3-7F118FB787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C3223D-954E-4406-AC80-64F04A325F1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2CC-49CB-9CD3-7F118FB787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162D06-50AB-4ED2-9FE7-4C9B745CBAB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2CC-49CB-9CD3-7F118FB787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BA53414-A714-4044-BF76-20052154C96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2CC-49CB-9CD3-7F118FB787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1EE81F-D6E2-4C8C-B4DE-71DB015D0EF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2CC-49CB-9CD3-7F118FB78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0.50450573996383996</c:v>
                </c:pt>
                <c:pt idx="1">
                  <c:v>4.3063990942442378E-2</c:v>
                </c:pt>
                <c:pt idx="2">
                  <c:v>0.17953623900717935</c:v>
                </c:pt>
                <c:pt idx="3">
                  <c:v>0.2301547771595078</c:v>
                </c:pt>
                <c:pt idx="4">
                  <c:v>0.2301547771595078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-4%</c:v>
                  </c:pt>
                  <c:pt idx="1">
                    <c:v>-1%</c:v>
                  </c:pt>
                  <c:pt idx="2">
                    <c:v>0%</c:v>
                  </c:pt>
                  <c:pt idx="3">
                    <c:v>4%</c:v>
                  </c:pt>
                  <c:pt idx="4">
                    <c:v>19%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2CC-49CB-9CD3-7F118FB78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B-4CFF-AA65-C0EB0F4AF88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B-4CFF-AA65-C0EB0F4AF8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B-4CFF-AA65-C0EB0F4AF88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B-4CFF-AA65-C0EB0F4AF88C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B-4CFF-AA65-C0EB0F4AF88C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B-4CFF-AA65-C0EB0F4AF88C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B-4CFF-AA65-C0EB0F4AF88C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4B-4CFF-AA65-C0EB0F4AF88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4B-4CFF-AA65-C0EB0F4AF88C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4B-4CFF-AA65-C0EB0F4AF88C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54B-4CFF-AA65-C0EB0F4AF8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54B-4CFF-AA65-C0EB0F4AF88C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54B-4CFF-AA65-C0EB0F4AF88C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4B-4CFF-AA65-C0EB0F4AF88C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4B-4CFF-AA65-C0EB0F4AF8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6289520-C9F5-0F46-AF8E-CB78AC24CD28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4B-4CFF-AA65-C0EB0F4AF8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9D9F41-1DAD-4FCF-BB9A-01EE6D43606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54B-4CFF-AA65-C0EB0F4AF8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461C97-C105-4710-86EA-588C5D76A62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4B-4CFF-AA65-C0EB0F4AF8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FAD9370-AC15-429E-BE25-0D45CF688D8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54B-4CFF-AA65-C0EB0F4AF8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C0FD5B-DE2B-4B63-8F4C-06B6F372868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54B-4CFF-AA65-C0EB0F4AF8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CA07D15-D91C-46A6-96DE-6A1FA041D00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54B-4CFF-AA65-C0EB0F4AF8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0CEABCA-02A3-47CD-80C7-006755016E6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54B-4CFF-AA65-C0EB0F4AF8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9F2BC5F-6BA1-4525-A9CA-986988F59C7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54B-4CFF-AA65-C0EB0F4AF88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756CCBD-11D6-455F-9715-166A88F8FED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54B-4CFF-AA65-C0EB0F4AF8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95833B6-A57A-435C-A7BC-52B26CA36F0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54B-4CFF-AA65-C0EB0F4AF8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27640F1-4D53-4F6F-B887-4FC8D2146B4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54B-4CFF-AA65-C0EB0F4AF8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9D3B471-E8F5-4324-BF40-ADC8CB670C2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54B-4CFF-AA65-C0EB0F4AF8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59F1E3D-BB21-4C24-A63F-43912867FFC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54B-4CFF-AA65-C0EB0F4AF8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09DA7E7-502C-4991-854F-D54B9E4DC24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54B-4CFF-AA65-C0EB0F4AF8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80DF7FA-367B-49FA-959B-6302D9FB32A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54B-4CFF-AA65-C0EB0F4AF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944705</c:v>
                </c:pt>
                <c:pt idx="1">
                  <c:v>772215</c:v>
                </c:pt>
                <c:pt idx="2">
                  <c:v>820828</c:v>
                </c:pt>
                <c:pt idx="3">
                  <c:v>953208</c:v>
                </c:pt>
                <c:pt idx="4">
                  <c:v>802496</c:v>
                </c:pt>
                <c:pt idx="5">
                  <c:v>808135</c:v>
                </c:pt>
                <c:pt idx="6">
                  <c:v>955204</c:v>
                </c:pt>
                <c:pt idx="7">
                  <c:v>837740</c:v>
                </c:pt>
                <c:pt idx="8">
                  <c:v>676804</c:v>
                </c:pt>
                <c:pt idx="9">
                  <c:v>543256</c:v>
                </c:pt>
                <c:pt idx="10">
                  <c:v>537417</c:v>
                </c:pt>
                <c:pt idx="11">
                  <c:v>608309</c:v>
                </c:pt>
                <c:pt idx="12">
                  <c:v>519338</c:v>
                </c:pt>
                <c:pt idx="13">
                  <c:v>533840</c:v>
                </c:pt>
                <c:pt idx="14">
                  <c:v>522906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-18%</c:v>
                  </c:pt>
                  <c:pt idx="2">
                    <c:v>6%</c:v>
                  </c:pt>
                  <c:pt idx="3">
                    <c:v>16%</c:v>
                  </c:pt>
                  <c:pt idx="4">
                    <c:v>-16%</c:v>
                  </c:pt>
                  <c:pt idx="5">
                    <c:v>1%</c:v>
                  </c:pt>
                  <c:pt idx="6">
                    <c:v>18%</c:v>
                  </c:pt>
                  <c:pt idx="7">
                    <c:v>-12%</c:v>
                  </c:pt>
                  <c:pt idx="8">
                    <c:v>-19%</c:v>
                  </c:pt>
                  <c:pt idx="9">
                    <c:v>-20%</c:v>
                  </c:pt>
                  <c:pt idx="10">
                    <c:v>-1%</c:v>
                  </c:pt>
                  <c:pt idx="11">
                    <c:v>13%</c:v>
                  </c:pt>
                  <c:pt idx="12">
                    <c:v>-15%</c:v>
                  </c:pt>
                  <c:pt idx="13">
                    <c:v>3%</c:v>
                  </c:pt>
                  <c:pt idx="14">
                    <c:v>-2%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054B-4CFF-AA65-C0EB0F4AF8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-0.18258609830582029</c:v>
                </c:pt>
                <c:pt idx="2">
                  <c:v>6.2952675096961341E-2</c:v>
                </c:pt>
                <c:pt idx="3">
                  <c:v>0.16127617478935896</c:v>
                </c:pt>
                <c:pt idx="4">
                  <c:v>-0.15811029701806956</c:v>
                </c:pt>
                <c:pt idx="5">
                  <c:v>7.0268263019379607E-3</c:v>
                </c:pt>
                <c:pt idx="6">
                  <c:v>0.18198568308512808</c:v>
                </c:pt>
                <c:pt idx="7">
                  <c:v>-0.12297268436899345</c:v>
                </c:pt>
                <c:pt idx="8">
                  <c:v>-0.19210733640508992</c:v>
                </c:pt>
                <c:pt idx="9">
                  <c:v>-0.19732152883257192</c:v>
                </c:pt>
                <c:pt idx="10">
                  <c:v>-1.074815556570019E-2</c:v>
                </c:pt>
                <c:pt idx="11">
                  <c:v>0.13191246276169166</c:v>
                </c:pt>
                <c:pt idx="12">
                  <c:v>-0.14625954901209748</c:v>
                </c:pt>
                <c:pt idx="13">
                  <c:v>2.7924010952404821E-2</c:v>
                </c:pt>
                <c:pt idx="14">
                  <c:v>-2.0481792297317503E-2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54B-4CFF-AA65-C0EB0F4AF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ax val="1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1.3188878343967E-2</c:v>
                </c:pt>
                <c:pt idx="1">
                  <c:v>1.4429211730546967E-2</c:v>
                </c:pt>
                <c:pt idx="2">
                  <c:v>1.5834922902004268E-2</c:v>
                </c:pt>
                <c:pt idx="3">
                  <c:v>0.95378254700581644</c:v>
                </c:pt>
                <c:pt idx="4">
                  <c:v>2.7644400176653544E-3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9CB-9CD3-7F118FB78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66393E-919D-41C8-9070-0A11C7768454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2CC-49CB-9CD3-7F118FB787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9A3BAB-4E63-4237-88A9-DB7F105D985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2CC-49CB-9CD3-7F118FB787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A92813-269E-4ABA-8C57-478D499C0DC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2CC-49CB-9CD3-7F118FB787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438F7F-DFC9-4F5D-A671-3B48FF446A7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2CC-49CB-9CD3-7F118FB787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30BFA79-168E-4179-85F6-316B138EA09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2CC-49CB-9CD3-7F118FB78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9.6652170753443265E-3</c:v>
                </c:pt>
                <c:pt idx="1">
                  <c:v>2.1608090172994764E-2</c:v>
                </c:pt>
                <c:pt idx="2">
                  <c:v>1.3344654679808608E-2</c:v>
                </c:pt>
                <c:pt idx="3">
                  <c:v>0.95298007672507101</c:v>
                </c:pt>
                <c:pt idx="4">
                  <c:v>2.4019613467812571E-3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0%</c:v>
                  </c:pt>
                  <c:pt idx="1">
                    <c:v>1%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2CC-49CB-9CD3-7F118FB78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B-4CFF-AA65-C0EB0F4AF88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B-4CFF-AA65-C0EB0F4AF8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B-4CFF-AA65-C0EB0F4AF88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B-4CFF-AA65-C0EB0F4AF88C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B-4CFF-AA65-C0EB0F4AF88C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B-4CFF-AA65-C0EB0F4AF88C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B-4CFF-AA65-C0EB0F4AF88C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4B-4CFF-AA65-C0EB0F4AF88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4B-4CFF-AA65-C0EB0F4AF88C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4B-4CFF-AA65-C0EB0F4AF88C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54B-4CFF-AA65-C0EB0F4AF8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54B-4CFF-AA65-C0EB0F4AF88C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54B-4CFF-AA65-C0EB0F4AF88C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4B-4CFF-AA65-C0EB0F4AF88C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4B-4CFF-AA65-C0EB0F4AF8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2CAC3FE-3110-2D43-BFC8-139B634509F2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4B-4CFF-AA65-C0EB0F4AF8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30A35F-62C9-47F0-AEA1-1EECEB49EAD4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54B-4CFF-AA65-C0EB0F4AF8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4479D4-0F0F-43DB-BC4E-6FAFA82C5A4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4B-4CFF-AA65-C0EB0F4AF8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0D1F30-3221-43E5-89B7-95318814F39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54B-4CFF-AA65-C0EB0F4AF8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90EA40-8EE7-4D94-828A-B379A2FF978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54B-4CFF-AA65-C0EB0F4AF8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44A43AB-4399-42E4-AC41-52EA4C6302C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54B-4CFF-AA65-C0EB0F4AF8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148E404-108F-4FD5-A069-B685957ED46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54B-4CFF-AA65-C0EB0F4AF8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DE93183-9C6D-431B-B02E-9B789A98EE93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54B-4CFF-AA65-C0EB0F4AF88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1F4EC32-D6DB-4883-ADE3-D92C42AF3BD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54B-4CFF-AA65-C0EB0F4AF8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3814861-6597-4935-90E7-9C1FF0AB015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54B-4CFF-AA65-C0EB0F4AF8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C15ABDD-082A-4706-BB33-0B95BAD450F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54B-4CFF-AA65-C0EB0F4AF8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4BB4946-6C6D-491A-86DD-C80316038AF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54B-4CFF-AA65-C0EB0F4AF8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D93A866-8D16-4E84-9D4A-A8F1B35A50C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54B-4CFF-AA65-C0EB0F4AF8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C237758-FBCB-4458-9954-727C149C81D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54B-4CFF-AA65-C0EB0F4AF8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E6A3EAB-7DFF-4904-9046-559A189FD0C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54B-4CFF-AA65-C0EB0F4AF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3553010</c:v>
                </c:pt>
                <c:pt idx="1">
                  <c:v>1814558</c:v>
                </c:pt>
                <c:pt idx="2">
                  <c:v>1804893</c:v>
                </c:pt>
                <c:pt idx="3">
                  <c:v>1912467</c:v>
                </c:pt>
                <c:pt idx="4">
                  <c:v>1606509</c:v>
                </c:pt>
                <c:pt idx="5">
                  <c:v>2000320</c:v>
                </c:pt>
                <c:pt idx="6">
                  <c:v>2164381</c:v>
                </c:pt>
                <c:pt idx="7">
                  <c:v>1703837</c:v>
                </c:pt>
                <c:pt idx="8">
                  <c:v>1366952</c:v>
                </c:pt>
                <c:pt idx="9">
                  <c:v>1495250</c:v>
                </c:pt>
                <c:pt idx="10">
                  <c:v>1262183</c:v>
                </c:pt>
                <c:pt idx="11">
                  <c:v>1494116</c:v>
                </c:pt>
                <c:pt idx="12">
                  <c:v>1308248</c:v>
                </c:pt>
                <c:pt idx="13">
                  <c:v>1077979</c:v>
                </c:pt>
                <c:pt idx="14">
                  <c:v>1066079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-49%</c:v>
                  </c:pt>
                  <c:pt idx="2">
                    <c:v>-1%</c:v>
                  </c:pt>
                  <c:pt idx="3">
                    <c:v>6%</c:v>
                  </c:pt>
                  <c:pt idx="4">
                    <c:v>-16%</c:v>
                  </c:pt>
                  <c:pt idx="5">
                    <c:v>25%</c:v>
                  </c:pt>
                  <c:pt idx="6">
                    <c:v>8%</c:v>
                  </c:pt>
                  <c:pt idx="7">
                    <c:v>-21%</c:v>
                  </c:pt>
                  <c:pt idx="8">
                    <c:v>-20%</c:v>
                  </c:pt>
                  <c:pt idx="9">
                    <c:v>9%</c:v>
                  </c:pt>
                  <c:pt idx="10">
                    <c:v>-16%</c:v>
                  </c:pt>
                  <c:pt idx="11">
                    <c:v>18%</c:v>
                  </c:pt>
                  <c:pt idx="12">
                    <c:v>-12%</c:v>
                  </c:pt>
                  <c:pt idx="13">
                    <c:v>-18%</c:v>
                  </c:pt>
                  <c:pt idx="14">
                    <c:v>-1%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054B-4CFF-AA65-C0EB0F4AF8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-0.4892899260064002</c:v>
                </c:pt>
                <c:pt idx="2">
                  <c:v>-5.3263659800347751E-3</c:v>
                </c:pt>
                <c:pt idx="3">
                  <c:v>5.960131708638694E-2</c:v>
                </c:pt>
                <c:pt idx="4">
                  <c:v>-0.15998079966870016</c:v>
                </c:pt>
                <c:pt idx="5">
                  <c:v>0.24513463665625279</c:v>
                </c:pt>
                <c:pt idx="6">
                  <c:v>8.201737721964486E-2</c:v>
                </c:pt>
                <c:pt idx="7">
                  <c:v>-0.21278323918016284</c:v>
                </c:pt>
                <c:pt idx="8">
                  <c:v>-0.19772137827738212</c:v>
                </c:pt>
                <c:pt idx="9">
                  <c:v>9.385698985772728E-2</c:v>
                </c:pt>
                <c:pt idx="10">
                  <c:v>-0.15587159337903356</c:v>
                </c:pt>
                <c:pt idx="11">
                  <c:v>0.1837554459218671</c:v>
                </c:pt>
                <c:pt idx="12">
                  <c:v>-0.1243999796535209</c:v>
                </c:pt>
                <c:pt idx="13">
                  <c:v>-0.17601326354024616</c:v>
                </c:pt>
                <c:pt idx="14">
                  <c:v>-1.1039176087845881E-2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54B-4CFF-AA65-C0EB0F4AF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ax val="3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2.8389797156205002E-2</c:v>
                </c:pt>
                <c:pt idx="1">
                  <c:v>0.64688511383051128</c:v>
                </c:pt>
                <c:pt idx="2">
                  <c:v>3.2206834923765738E-3</c:v>
                </c:pt>
                <c:pt idx="3">
                  <c:v>0.17957671810685299</c:v>
                </c:pt>
                <c:pt idx="4">
                  <c:v>0.14192768741405415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9CB-9CD3-7F118FB78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76F56F-E122-4B22-9132-1C1D2F072DDF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2CC-49CB-9CD3-7F118FB787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3A6029-9BB6-403E-BCD7-1F6982BFDBE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2CC-49CB-9CD3-7F118FB787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19FE16-6225-47BE-A27A-DE6A346D876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2CC-49CB-9CD3-7F118FB787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E8ED35D-B6CB-4CC3-B2B8-EB5E8CC6151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2CC-49CB-9CD3-7F118FB787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C9217D-5AFC-4493-A2A2-1F22446F80D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2CC-49CB-9CD3-7F118FB78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Free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2.8149883826620727E-2</c:v>
                </c:pt>
                <c:pt idx="1">
                  <c:v>0.65131570924856408</c:v>
                </c:pt>
                <c:pt idx="2">
                  <c:v>3.2614843740473268E-3</c:v>
                </c:pt>
                <c:pt idx="3">
                  <c:v>0.17168146075478458</c:v>
                </c:pt>
                <c:pt idx="4">
                  <c:v>0.14559146179598323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0%</c:v>
                  </c:pt>
                  <c:pt idx="1">
                    <c:v>0%</c:v>
                  </c:pt>
                  <c:pt idx="2">
                    <c:v>0%</c:v>
                  </c:pt>
                  <c:pt idx="3">
                    <c:v>-1%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2CC-49CB-9CD3-7F118FB78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 Rate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Q1 2023</c:v>
                </c:pt>
                <c:pt idx="13">
                  <c:v>Q2 2023</c:v>
                </c:pt>
                <c:pt idx="14">
                  <c:v>Q3 2023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4.4699999999999997E-2</c:v>
                </c:pt>
                <c:pt idx="1">
                  <c:v>2.4E-2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3.0666666666666665E-2</c:v>
                </c:pt>
                <c:pt idx="5">
                  <c:v>4.8333333333333339E-2</c:v>
                </c:pt>
                <c:pt idx="6">
                  <c:v>4.8666666666666671E-2</c:v>
                </c:pt>
                <c:pt idx="7">
                  <c:v>5.4333333333333338E-2</c:v>
                </c:pt>
                <c:pt idx="8">
                  <c:v>5.7666666666666665E-2</c:v>
                </c:pt>
                <c:pt idx="9">
                  <c:v>6.6000000000000003E-2</c:v>
                </c:pt>
                <c:pt idx="10">
                  <c:v>7.6333333333333322E-2</c:v>
                </c:pt>
                <c:pt idx="11">
                  <c:v>7.400000000000001E-2</c:v>
                </c:pt>
                <c:pt idx="12">
                  <c:v>7.0000000000000007E-2</c:v>
                </c:pt>
                <c:pt idx="13">
                  <c:v>6.1666666666666668E-2</c:v>
                </c:pt>
                <c:pt idx="14">
                  <c:v>4.9666666666666665E-2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9-4CDA-ABA1-798D9A10E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2784"/>
        <c:axId val="1907409215"/>
      </c:barChart>
      <c:catAx>
        <c:axId val="547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409215"/>
        <c:crosses val="autoZero"/>
        <c:auto val="1"/>
        <c:lblAlgn val="ctr"/>
        <c:lblOffset val="100"/>
        <c:noMultiLvlLbl val="0"/>
      </c:catAx>
      <c:valAx>
        <c:axId val="1907409215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Fuel Price</c:v>
                </c:pt>
              </c:strCache>
            </c:strRef>
          </c:tx>
          <c:spPr>
            <a:ln w="28575" cap="rnd">
              <a:solidFill>
                <a:srgbClr val="DCAE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CAE00"/>
              </a:solidFill>
              <a:ln w="9525">
                <a:noFill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Q1 2023</c:v>
                </c:pt>
                <c:pt idx="13">
                  <c:v>Q2 2023</c:v>
                </c:pt>
                <c:pt idx="14">
                  <c:v>Q3 2023</c:v>
                </c:pt>
              </c:strCache>
            </c:strRef>
          </c:cat>
          <c:val>
            <c:numRef>
              <c:f>Sheet1!$C$2:$C$16</c:f>
              <c:numCache>
                <c:formatCode>\R#\ ##0.00;\-\R#\ ##0.00</c:formatCode>
                <c:ptCount val="15"/>
                <c:pt idx="0">
                  <c:v>15.24</c:v>
                </c:pt>
                <c:pt idx="1">
                  <c:v>12.483333333333333</c:v>
                </c:pt>
                <c:pt idx="2">
                  <c:v>14.356666666666667</c:v>
                </c:pt>
                <c:pt idx="3">
                  <c:v>13.926666666666668</c:v>
                </c:pt>
                <c:pt idx="4">
                  <c:v>14.936666666666667</c:v>
                </c:pt>
                <c:pt idx="5">
                  <c:v>17.006666666666671</c:v>
                </c:pt>
                <c:pt idx="6">
                  <c:v>17.82</c:v>
                </c:pt>
                <c:pt idx="7">
                  <c:v>19.166666666666668</c:v>
                </c:pt>
                <c:pt idx="8">
                  <c:v>20.2</c:v>
                </c:pt>
                <c:pt idx="9">
                  <c:v>22.36</c:v>
                </c:pt>
                <c:pt idx="10">
                  <c:v>24.75</c:v>
                </c:pt>
                <c:pt idx="11">
                  <c:v>22.596666666666664</c:v>
                </c:pt>
                <c:pt idx="12">
                  <c:v>21.709999999999997</c:v>
                </c:pt>
                <c:pt idx="13">
                  <c:v>22.650000000000002</c:v>
                </c:pt>
                <c:pt idx="14">
                  <c:v>22.876666666666665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DA-4BEB-99D1-A9C996F4F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820288"/>
        <c:axId val="1907653119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Newspapers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Q1 2023</c:v>
                </c:pt>
                <c:pt idx="13">
                  <c:v>Q2 2023</c:v>
                </c:pt>
                <c:pt idx="14">
                  <c:v>Q3 2023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7559280</c:v>
                </c:pt>
                <c:pt idx="1">
                  <c:v>1705348</c:v>
                </c:pt>
                <c:pt idx="2">
                  <c:v>5253671</c:v>
                </c:pt>
                <c:pt idx="3">
                  <c:v>5828320</c:v>
                </c:pt>
                <c:pt idx="4">
                  <c:v>6072987</c:v>
                </c:pt>
                <c:pt idx="5">
                  <c:v>5636742</c:v>
                </c:pt>
                <c:pt idx="6">
                  <c:v>5812294</c:v>
                </c:pt>
                <c:pt idx="7">
                  <c:v>6704689</c:v>
                </c:pt>
                <c:pt idx="8">
                  <c:v>6678425</c:v>
                </c:pt>
                <c:pt idx="9">
                  <c:v>6620254</c:v>
                </c:pt>
                <c:pt idx="10">
                  <c:v>6510853</c:v>
                </c:pt>
                <c:pt idx="11">
                  <c:v>6602226</c:v>
                </c:pt>
                <c:pt idx="12">
                  <c:v>6625203</c:v>
                </c:pt>
                <c:pt idx="13">
                  <c:v>6385557</c:v>
                </c:pt>
                <c:pt idx="14">
                  <c:v>6315145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A-4BEB-99D1-A9C996F4FE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Magazines</c:v>
                </c:pt>
              </c:strCache>
            </c:strRef>
          </c:tx>
          <c:spPr>
            <a:ln w="28575" cap="rnd">
              <a:solidFill>
                <a:srgbClr val="C4122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22F"/>
              </a:solidFill>
              <a:ln w="9525">
                <a:noFill/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  <c:pt idx="11">
                  <c:v>Q4 2022</c:v>
                </c:pt>
                <c:pt idx="12">
                  <c:v>Q1 2023</c:v>
                </c:pt>
                <c:pt idx="13">
                  <c:v>Q2 2023</c:v>
                </c:pt>
                <c:pt idx="14">
                  <c:v>Q3 2023</c:v>
                </c:pt>
              </c:strCache>
            </c:strRef>
          </c:cat>
          <c:val>
            <c:numRef>
              <c:f>Sheet1!$D$2:$D$16</c:f>
              <c:numCache>
                <c:formatCode>_ * #\ ##0_ ;_ * \-#\ ##0_ ;_ * "-"??_ ;_ @_ </c:formatCode>
                <c:ptCount val="15"/>
                <c:pt idx="0">
                  <c:v>7652020</c:v>
                </c:pt>
                <c:pt idx="1">
                  <c:v>4532653</c:v>
                </c:pt>
                <c:pt idx="2">
                  <c:v>4625107</c:v>
                </c:pt>
                <c:pt idx="3">
                  <c:v>4382475</c:v>
                </c:pt>
                <c:pt idx="4">
                  <c:v>3629947</c:v>
                </c:pt>
                <c:pt idx="5">
                  <c:v>4029239</c:v>
                </c:pt>
                <c:pt idx="6">
                  <c:v>4447043</c:v>
                </c:pt>
                <c:pt idx="7">
                  <c:v>3815049</c:v>
                </c:pt>
                <c:pt idx="8">
                  <c:v>3370804</c:v>
                </c:pt>
                <c:pt idx="9">
                  <c:v>3518940</c:v>
                </c:pt>
                <c:pt idx="10">
                  <c:v>3247745</c:v>
                </c:pt>
                <c:pt idx="11">
                  <c:v>3553670</c:v>
                </c:pt>
                <c:pt idx="12">
                  <c:v>3233338</c:v>
                </c:pt>
                <c:pt idx="13">
                  <c:v>3002243</c:v>
                </c:pt>
                <c:pt idx="14">
                  <c:v>3023177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DA-4BEB-99D1-A9C996F4F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8800"/>
        <c:axId val="757783535"/>
      </c:lineChart>
      <c:catAx>
        <c:axId val="4128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653119"/>
        <c:crosses val="autoZero"/>
        <c:auto val="1"/>
        <c:lblAlgn val="ctr"/>
        <c:lblOffset val="100"/>
        <c:noMultiLvlLbl val="0"/>
      </c:catAx>
      <c:valAx>
        <c:axId val="1907653119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20288"/>
        <c:crosses val="autoZero"/>
        <c:crossBetween val="between"/>
      </c:valAx>
      <c:valAx>
        <c:axId val="757783535"/>
        <c:scaling>
          <c:orientation val="minMax"/>
        </c:scaling>
        <c:delete val="0"/>
        <c:axPos val="r"/>
        <c:numFmt formatCode="_ * #\ ##0_ ;_ * \-#\ 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800"/>
        <c:crosses val="max"/>
        <c:crossBetween val="between"/>
      </c:valAx>
      <c:catAx>
        <c:axId val="1345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7783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Jan 2019</c:v>
                </c:pt>
                <c:pt idx="1">
                  <c:v>Apr 2019</c:v>
                </c:pt>
                <c:pt idx="2">
                  <c:v>Jul 2019</c:v>
                </c:pt>
                <c:pt idx="3">
                  <c:v>Oct 2019</c:v>
                </c:pt>
                <c:pt idx="4">
                  <c:v>Jan 2020</c:v>
                </c:pt>
                <c:pt idx="5">
                  <c:v>Apr 2020</c:v>
                </c:pt>
                <c:pt idx="6">
                  <c:v>Jul 2020</c:v>
                </c:pt>
                <c:pt idx="7">
                  <c:v>Oct 2020</c:v>
                </c:pt>
                <c:pt idx="8">
                  <c:v>Jan 2021</c:v>
                </c:pt>
                <c:pt idx="9">
                  <c:v>Apr 2021</c:v>
                </c:pt>
                <c:pt idx="10">
                  <c:v>Jul 2021</c:v>
                </c:pt>
                <c:pt idx="11">
                  <c:v>Oct 2021</c:v>
                </c:pt>
                <c:pt idx="12">
                  <c:v>Jan 2022</c:v>
                </c:pt>
                <c:pt idx="13">
                  <c:v>Apr 2022</c:v>
                </c:pt>
                <c:pt idx="14">
                  <c:v>Jul 2022</c:v>
                </c:pt>
                <c:pt idx="15">
                  <c:v>Oct 2022</c:v>
                </c:pt>
                <c:pt idx="16">
                  <c:v>Jan 2023</c:v>
                </c:pt>
                <c:pt idx="17">
                  <c:v>Apr 2023</c:v>
                </c:pt>
                <c:pt idx="18">
                  <c:v>Jul 2023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0.42500000000000021</c:v>
                </c:pt>
                <c:pt idx="1">
                  <c:v>0.42400000000000021</c:v>
                </c:pt>
                <c:pt idx="2">
                  <c:v>0.42400000000000021</c:v>
                </c:pt>
                <c:pt idx="3">
                  <c:v>0.42400000000000021</c:v>
                </c:pt>
                <c:pt idx="4">
                  <c:v>0.42300000000000021</c:v>
                </c:pt>
                <c:pt idx="5">
                  <c:v>0.42100000000000021</c:v>
                </c:pt>
                <c:pt idx="6">
                  <c:v>0.36199999999999999</c:v>
                </c:pt>
                <c:pt idx="7">
                  <c:v>0.375</c:v>
                </c:pt>
                <c:pt idx="8">
                  <c:v>0.38200000000000001</c:v>
                </c:pt>
                <c:pt idx="9">
                  <c:v>0.38</c:v>
                </c:pt>
                <c:pt idx="10">
                  <c:v>0.377</c:v>
                </c:pt>
                <c:pt idx="11">
                  <c:v>0.35899999999999999</c:v>
                </c:pt>
                <c:pt idx="12">
                  <c:v>0.36399999999999999</c:v>
                </c:pt>
                <c:pt idx="13">
                  <c:v>0.37200000000000011</c:v>
                </c:pt>
                <c:pt idx="14">
                  <c:v>0.38700000000000001</c:v>
                </c:pt>
                <c:pt idx="15">
                  <c:v>0.39100000000000001</c:v>
                </c:pt>
                <c:pt idx="16">
                  <c:v>0.39400000000000002</c:v>
                </c:pt>
                <c:pt idx="17">
                  <c:v>0.39900000000000002</c:v>
                </c:pt>
                <c:pt idx="18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96-4470-ABC4-B67CFF905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0928"/>
        <c:axId val="2145328255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Unemployed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22F"/>
              </a:solidFill>
              <a:ln w="9525">
                <a:noFill/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Jan 2019</c:v>
                </c:pt>
                <c:pt idx="1">
                  <c:v>Apr 2019</c:v>
                </c:pt>
                <c:pt idx="2">
                  <c:v>Jul 2019</c:v>
                </c:pt>
                <c:pt idx="3">
                  <c:v>Oct 2019</c:v>
                </c:pt>
                <c:pt idx="4">
                  <c:v>Jan 2020</c:v>
                </c:pt>
                <c:pt idx="5">
                  <c:v>Apr 2020</c:v>
                </c:pt>
                <c:pt idx="6">
                  <c:v>Jul 2020</c:v>
                </c:pt>
                <c:pt idx="7">
                  <c:v>Oct 2020</c:v>
                </c:pt>
                <c:pt idx="8">
                  <c:v>Jan 2021</c:v>
                </c:pt>
                <c:pt idx="9">
                  <c:v>Apr 2021</c:v>
                </c:pt>
                <c:pt idx="10">
                  <c:v>Jul 2021</c:v>
                </c:pt>
                <c:pt idx="11">
                  <c:v>Oct 2021</c:v>
                </c:pt>
                <c:pt idx="12">
                  <c:v>Jan 2022</c:v>
                </c:pt>
                <c:pt idx="13">
                  <c:v>Apr 2022</c:v>
                </c:pt>
                <c:pt idx="14">
                  <c:v>Jul 2022</c:v>
                </c:pt>
                <c:pt idx="15">
                  <c:v>Oct 2022</c:v>
                </c:pt>
                <c:pt idx="16">
                  <c:v>Jan 2023</c:v>
                </c:pt>
                <c:pt idx="17">
                  <c:v>Apr 2023</c:v>
                </c:pt>
                <c:pt idx="18">
                  <c:v>Jul 2023</c:v>
                </c:pt>
              </c:strCache>
            </c:strRef>
          </c:cat>
          <c:val>
            <c:numRef>
              <c:f>Sheet1!$C$2:$C$20</c:f>
              <c:numCache>
                <c:formatCode>0.0%</c:formatCode>
                <c:ptCount val="19"/>
                <c:pt idx="0">
                  <c:v>0.27600000000000002</c:v>
                </c:pt>
                <c:pt idx="1">
                  <c:v>0.29000000000000009</c:v>
                </c:pt>
                <c:pt idx="2">
                  <c:v>0.29099999999999998</c:v>
                </c:pt>
                <c:pt idx="3">
                  <c:v>0.29099999999999998</c:v>
                </c:pt>
                <c:pt idx="4">
                  <c:v>0.30099999999999999</c:v>
                </c:pt>
                <c:pt idx="5">
                  <c:v>0.23300000000000001</c:v>
                </c:pt>
                <c:pt idx="6">
                  <c:v>0.308</c:v>
                </c:pt>
                <c:pt idx="7">
                  <c:v>0.32500000000000001</c:v>
                </c:pt>
                <c:pt idx="8">
                  <c:v>0.32600000000000001</c:v>
                </c:pt>
                <c:pt idx="9">
                  <c:v>0.34399999999999997</c:v>
                </c:pt>
                <c:pt idx="10">
                  <c:v>0.34899999999999998</c:v>
                </c:pt>
                <c:pt idx="11">
                  <c:v>0.35299999999999998</c:v>
                </c:pt>
                <c:pt idx="12">
                  <c:v>0.34499999999999997</c:v>
                </c:pt>
                <c:pt idx="13">
                  <c:v>0.33900000000000002</c:v>
                </c:pt>
                <c:pt idx="14">
                  <c:v>0.32900000000000001</c:v>
                </c:pt>
                <c:pt idx="15">
                  <c:v>0.32900000000000001</c:v>
                </c:pt>
                <c:pt idx="16">
                  <c:v>0.32700000000000001</c:v>
                </c:pt>
                <c:pt idx="17">
                  <c:v>0.32900000000000001</c:v>
                </c:pt>
                <c:pt idx="18">
                  <c:v>0.32600000000000001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96-4470-ABC4-B67CFF905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238160"/>
        <c:axId val="293850512"/>
      </c:lineChart>
      <c:dateAx>
        <c:axId val="54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28255"/>
        <c:crossesAt val="0"/>
        <c:auto val="0"/>
        <c:lblOffset val="100"/>
        <c:baseTimeUnit val="days"/>
      </c:dateAx>
      <c:valAx>
        <c:axId val="2145328255"/>
        <c:scaling>
          <c:orientation val="minMax"/>
          <c:min val="0.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8"/>
        <c:crosses val="max"/>
        <c:crossBetween val="between"/>
      </c:valAx>
      <c:valAx>
        <c:axId val="293850512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294238160"/>
        <c:crosses val="max"/>
        <c:crossBetween val="between"/>
      </c:valAx>
      <c:catAx>
        <c:axId val="29423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850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Newspapers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Daily </c:v>
                </c:pt>
                <c:pt idx="1">
                  <c:v>Weekly</c:v>
                </c:pt>
                <c:pt idx="2">
                  <c:v>Weekend</c:v>
                </c:pt>
                <c:pt idx="3">
                  <c:v>Local</c:v>
                </c:pt>
                <c:pt idx="4">
                  <c:v>Free News</c:v>
                </c:pt>
                <c:pt idx="5">
                  <c:v>Hybrid</c:v>
                </c:pt>
                <c:pt idx="6">
                  <c:v>Grassroots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7</c:v>
                </c:pt>
                <c:pt idx="2">
                  <c:v>18</c:v>
                </c:pt>
                <c:pt idx="3">
                  <c:v>20</c:v>
                </c:pt>
                <c:pt idx="4">
                  <c:v>150</c:v>
                </c:pt>
                <c:pt idx="5">
                  <c:v>12</c:v>
                </c:pt>
                <c:pt idx="6" formatCode="_ * #\ ##0_ ;_ * \-#\ ##0_ ;_ * &quot;-&quot;??_ ;_ @_ 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F-46E3-BA78-438447E315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 2023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Daily </c:v>
                </c:pt>
                <c:pt idx="1">
                  <c:v>Weekly</c:v>
                </c:pt>
                <c:pt idx="2">
                  <c:v>Weekend</c:v>
                </c:pt>
                <c:pt idx="3">
                  <c:v>Local</c:v>
                </c:pt>
                <c:pt idx="4">
                  <c:v>Free News</c:v>
                </c:pt>
                <c:pt idx="5">
                  <c:v>Hybrid</c:v>
                </c:pt>
                <c:pt idx="6">
                  <c:v>Grassroots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8</c:v>
                </c:pt>
                <c:pt idx="2">
                  <c:v>18</c:v>
                </c:pt>
                <c:pt idx="3">
                  <c:v>19</c:v>
                </c:pt>
                <c:pt idx="4">
                  <c:v>150</c:v>
                </c:pt>
                <c:pt idx="5">
                  <c:v>12</c:v>
                </c:pt>
                <c:pt idx="6" formatCode="_ * #\ ##0_ ;_ * \-#\ ##0_ ;_ * &quot;-&quot;??_ ;_ @_ 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F-46E3-BA78-438447E31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329440"/>
        <c:axId val="1128647168"/>
      </c:barChart>
      <c:catAx>
        <c:axId val="20523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647168"/>
        <c:crosses val="autoZero"/>
        <c:auto val="1"/>
        <c:lblAlgn val="ctr"/>
        <c:lblOffset val="100"/>
        <c:noMultiLvlLbl val="0"/>
      </c:catAx>
      <c:valAx>
        <c:axId val="112864716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Magazines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Consumer</c:v>
                </c:pt>
                <c:pt idx="1">
                  <c:v>Custom</c:v>
                </c:pt>
                <c:pt idx="2">
                  <c:v>B2B</c:v>
                </c:pt>
                <c:pt idx="3">
                  <c:v>Free</c:v>
                </c:pt>
                <c:pt idx="4">
                  <c:v>Email Newsletters</c:v>
                </c:pt>
                <c:pt idx="5">
                  <c:v>Digital Mags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_ * #\ ##0_ ;_ * \-#\ ##0_ ;_ * &quot;-&quot;??_ ;_ @_ ">
                  <c:v>51</c:v>
                </c:pt>
                <c:pt idx="1">
                  <c:v>23</c:v>
                </c:pt>
                <c:pt idx="2">
                  <c:v>65</c:v>
                </c:pt>
                <c:pt idx="3">
                  <c:v>9</c:v>
                </c:pt>
                <c:pt idx="4" formatCode="_ * #\ ##0_ ;_ * \-#\ ##0_ ;_ * &quot;-&quot;??_ ;_ @_ ">
                  <c:v>2</c:v>
                </c:pt>
                <c:pt idx="5" formatCode="_ * #\ ##0_ ;_ * \-#\ ##0_ ;_ * &quot;-&quot;??_ ;_ @_ 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3-47D5-994F-3223B3CB62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 2023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Consumer</c:v>
                </c:pt>
                <c:pt idx="1">
                  <c:v>Custom</c:v>
                </c:pt>
                <c:pt idx="2">
                  <c:v>B2B</c:v>
                </c:pt>
                <c:pt idx="3">
                  <c:v>Free</c:v>
                </c:pt>
                <c:pt idx="4">
                  <c:v>Email Newsletters</c:v>
                </c:pt>
                <c:pt idx="5">
                  <c:v>Digital Mags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_ * #\ ##0_ ;_ * \-#\ ##0_ ;_ * &quot;-&quot;??_ ;_ @_ ">
                  <c:v>49</c:v>
                </c:pt>
                <c:pt idx="1">
                  <c:v>23</c:v>
                </c:pt>
                <c:pt idx="2">
                  <c:v>65</c:v>
                </c:pt>
                <c:pt idx="3">
                  <c:v>9</c:v>
                </c:pt>
                <c:pt idx="4" formatCode="_ * #\ ##0_ ;_ * \-#\ ##0_ ;_ * &quot;-&quot;??_ ;_ @_ ">
                  <c:v>2</c:v>
                </c:pt>
                <c:pt idx="5" formatCode="_ * #\ ##0_ ;_ * \-#\ ##0_ ;_ * &quot;-&quot;??_ ;_ @_ 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3-47D5-994F-3223B3CB6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329440"/>
        <c:axId val="1128647168"/>
      </c:barChart>
      <c:catAx>
        <c:axId val="20523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647168"/>
        <c:crosses val="autoZero"/>
        <c:auto val="1"/>
        <c:lblAlgn val="ctr"/>
        <c:lblOffset val="100"/>
        <c:noMultiLvlLbl val="0"/>
      </c:catAx>
      <c:valAx>
        <c:axId val="112864716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Circulation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A5-4922-AAF3-61C8C4BC8F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A5-4922-AAF3-61C8C4BC8FB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CA5-4922-AAF3-61C8C4BC8F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CA5-4922-AAF3-61C8C4BC8FB3}"/>
              </c:ext>
            </c:extLst>
          </c:dPt>
          <c:dPt>
            <c:idx val="4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A5-4922-AAF3-61C8C4BC8FB3}"/>
              </c:ext>
            </c:extLst>
          </c:dPt>
          <c:dPt>
            <c:idx val="5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A5-4922-AAF3-61C8C4BC8FB3}"/>
              </c:ext>
            </c:extLst>
          </c:dPt>
          <c:dPt>
            <c:idx val="6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CA5-4922-AAF3-61C8C4BC8FB3}"/>
              </c:ext>
            </c:extLst>
          </c:dPt>
          <c:dPt>
            <c:idx val="7"/>
            <c:invertIfNegative val="0"/>
            <c:bubble3D val="0"/>
            <c:spPr>
              <a:solidFill>
                <a:srgbClr val="FFB9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A5-4922-AAF3-61C8C4BC8FB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CA5-4922-AAF3-61C8C4BC8FB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A5-4922-AAF3-61C8C4BC8F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CA5-4922-AAF3-61C8C4BC8F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A5-4922-AAF3-61C8C4BC8FB3}"/>
              </c:ext>
            </c:extLst>
          </c:dPt>
          <c:dPt>
            <c:idx val="12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CA5-4922-AAF3-61C8C4BC8FB3}"/>
              </c:ext>
            </c:extLst>
          </c:dPt>
          <c:dPt>
            <c:idx val="13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A5-4922-AAF3-61C8C4BC8FB3}"/>
              </c:ext>
            </c:extLst>
          </c:dPt>
          <c:dPt>
            <c:idx val="14"/>
            <c:invertIfNegative val="0"/>
            <c:bubble3D val="0"/>
            <c:spPr>
              <a:solidFill>
                <a:srgbClr val="C41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CA5-4922-AAF3-61C8C4BC8F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9C8D55-D431-4A4D-8880-362A12590025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CA5-4922-AAF3-61C8C4BC8F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5104F5-54C8-4DDA-BFCF-6FDE06A4CC5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CA5-4922-AAF3-61C8C4BC8F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FC5CB8-1D34-4D7B-818F-6416D279D46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CA5-4922-AAF3-61C8C4BC8F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8F50C1F-B3BA-4892-B1AF-95DAD495EEE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CA5-4922-AAF3-61C8C4BC8F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138E6A-0415-43CF-9766-4B2EFB977DAD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CA5-4922-AAF3-61C8C4BC8F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9F7C57-56B4-4214-89E9-F0081DD7C425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CA5-4922-AAF3-61C8C4BC8F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0071E90-2905-4028-B1E8-70EF15E3EC3A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CA5-4922-AAF3-61C8C4BC8FB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7AAC7E-4A47-4A51-964B-C5863719A3A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CA5-4922-AAF3-61C8C4BC8FB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B1B603E-88CB-4B29-B9C2-832AC4766F7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CA5-4922-AAF3-61C8C4BC8FB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D4F01E-1AD8-4512-954B-08747803208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CA5-4922-AAF3-61C8C4BC8FB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01F958-6A5F-4DA3-9333-A68FFA2EF0D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CA5-4922-AAF3-61C8C4BC8FB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8E3A5A8-8179-4DF8-9131-91346B35279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CA5-4922-AAF3-61C8C4BC8FB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5D0787A-149C-4BC9-B7B4-F2FD98F7674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CA5-4922-AAF3-61C8C4BC8FB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980CAA2-E1EA-4435-BE65-B3C723B893D1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CA5-4922-AAF3-61C8C4BC8FB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16B6E0F-2797-41A3-AC41-632902D36196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CA5-4922-AAF3-61C8C4BC8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Sheet1!$B$2:$B$16</c:f>
              <c:numCache>
                <c:formatCode>_ * #\ ##0_ ;_ * \-#\ ##0_ ;_ * "-"??_ ;_ @_ </c:formatCode>
                <c:ptCount val="15"/>
                <c:pt idx="0">
                  <c:v>7559280</c:v>
                </c:pt>
                <c:pt idx="1">
                  <c:v>1705348</c:v>
                </c:pt>
                <c:pt idx="2">
                  <c:v>5253671</c:v>
                </c:pt>
                <c:pt idx="3">
                  <c:v>5784741</c:v>
                </c:pt>
                <c:pt idx="4">
                  <c:v>6072987</c:v>
                </c:pt>
                <c:pt idx="5">
                  <c:v>5828320</c:v>
                </c:pt>
                <c:pt idx="6">
                  <c:v>5812294</c:v>
                </c:pt>
                <c:pt idx="7">
                  <c:v>6704689</c:v>
                </c:pt>
                <c:pt idx="8">
                  <c:v>6678425</c:v>
                </c:pt>
                <c:pt idx="9">
                  <c:v>6624795</c:v>
                </c:pt>
                <c:pt idx="10">
                  <c:v>6510853</c:v>
                </c:pt>
                <c:pt idx="11">
                  <c:v>6602226</c:v>
                </c:pt>
                <c:pt idx="12">
                  <c:v>6591314</c:v>
                </c:pt>
                <c:pt idx="13">
                  <c:v>6385557</c:v>
                </c:pt>
                <c:pt idx="14">
                  <c:v>6315145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1">
                    <c:v>-77%</c:v>
                  </c:pt>
                  <c:pt idx="2">
                    <c:v>208%</c:v>
                  </c:pt>
                  <c:pt idx="3">
                    <c:v>10%</c:v>
                  </c:pt>
                  <c:pt idx="4">
                    <c:v>5%</c:v>
                  </c:pt>
                  <c:pt idx="5">
                    <c:v>-4%</c:v>
                  </c:pt>
                  <c:pt idx="6">
                    <c:v>0%</c:v>
                  </c:pt>
                  <c:pt idx="7">
                    <c:v>15%</c:v>
                  </c:pt>
                  <c:pt idx="8">
                    <c:v>0%</c:v>
                  </c:pt>
                  <c:pt idx="9">
                    <c:v>-1%</c:v>
                  </c:pt>
                  <c:pt idx="10">
                    <c:v>-2%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-3%</c:v>
                  </c:pt>
                  <c:pt idx="14">
                    <c:v>-1%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CA5-4922-AAF3-61C8C4BC8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1">
                  <c:v>-0.774403382332709</c:v>
                </c:pt>
                <c:pt idx="2">
                  <c:v>2.0807031761259287</c:v>
                </c:pt>
                <c:pt idx="3">
                  <c:v>0.10108550763837321</c:v>
                </c:pt>
                <c:pt idx="4">
                  <c:v>4.9828678587338748E-2</c:v>
                </c:pt>
                <c:pt idx="5">
                  <c:v>-4.028775296242193E-2</c:v>
                </c:pt>
                <c:pt idx="6">
                  <c:v>-2.7496774370658894E-3</c:v>
                </c:pt>
                <c:pt idx="7">
                  <c:v>0.15353576402019575</c:v>
                </c:pt>
                <c:pt idx="8">
                  <c:v>-3.9172585037128282E-3</c:v>
                </c:pt>
                <c:pt idx="9">
                  <c:v>-8.0303364940086386E-3</c:v>
                </c:pt>
                <c:pt idx="10">
                  <c:v>-1.7199324658347948E-2</c:v>
                </c:pt>
                <c:pt idx="11">
                  <c:v>1.4033952233294178E-2</c:v>
                </c:pt>
                <c:pt idx="12">
                  <c:v>-1.6527758970990014E-3</c:v>
                </c:pt>
                <c:pt idx="13">
                  <c:v>-3.1216385685767678E-2</c:v>
                </c:pt>
                <c:pt idx="14">
                  <c:v>-1.1026759294451516E-2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CA5-4922-AAF3-61C8C4BC8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903663"/>
        <c:axId val="1760861440"/>
      </c:barChart>
      <c:catAx>
        <c:axId val="6039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861440"/>
        <c:crosses val="autoZero"/>
        <c:auto val="1"/>
        <c:lblAlgn val="ctr"/>
        <c:lblOffset val="100"/>
        <c:noMultiLvlLbl val="0"/>
      </c:catAx>
      <c:valAx>
        <c:axId val="176086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51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0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0.46201010952646726</c:v>
                </c:pt>
                <c:pt idx="1">
                  <c:v>0.20646154698713154</c:v>
                </c:pt>
                <c:pt idx="2">
                  <c:v>2.5384648878016728E-2</c:v>
                </c:pt>
                <c:pt idx="3">
                  <c:v>6.2260274785954327E-2</c:v>
                </c:pt>
                <c:pt idx="4">
                  <c:v>0.12927052285330895</c:v>
                </c:pt>
                <c:pt idx="5">
                  <c:v>0.11461289696912122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E-406A-8F26-5E69F75716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C412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174F3B-7AE3-4553-A2B9-1FF23C6986DF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32E-406A-8F26-5E69F75716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67B618-6735-4CBC-A752-375BE9F83A0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32E-406A-8F26-5E69F75716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C2B6B9-B6FB-4875-B980-0612B5A95B6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32E-406A-8F26-5E69F75716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8B040B-6219-40A6-B817-F5D2AA529479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32E-406A-8F26-5E69F75716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D96A209-ADD2-4106-82B1-DE835FD44FD8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32E-406A-8F26-5E69F757165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Z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32E-406A-8F26-5E69F7571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SC Sales</c:v>
                </c:pt>
                <c:pt idx="1">
                  <c:v>Subs</c:v>
                </c:pt>
                <c:pt idx="2">
                  <c:v>Sales &lt;50%</c:v>
                </c:pt>
                <c:pt idx="3">
                  <c:v>PMIE</c:v>
                </c:pt>
                <c:pt idx="4">
                  <c:v>FREE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0.41565877048593719</c:v>
                </c:pt>
                <c:pt idx="1">
                  <c:v>0.22453123881771989</c:v>
                </c:pt>
                <c:pt idx="2">
                  <c:v>2.6631718313891075E-2</c:v>
                </c:pt>
                <c:pt idx="3">
                  <c:v>6.3689794603878913E-2</c:v>
                </c:pt>
                <c:pt idx="4">
                  <c:v>0.13838742574966006</c:v>
                </c:pt>
                <c:pt idx="5">
                  <c:v>0.1311010520289129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-5%</c:v>
                  </c:pt>
                  <c:pt idx="1">
                    <c:v>2%</c:v>
                  </c:pt>
                  <c:pt idx="2">
                    <c:v>0%</c:v>
                  </c:pt>
                  <c:pt idx="3">
                    <c:v>0%</c:v>
                  </c:pt>
                  <c:pt idx="4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32E-406A-8F26-5E69F7571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41872"/>
        <c:axId val="1756307792"/>
      </c:barChart>
      <c:catAx>
        <c:axId val="20543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307792"/>
        <c:crosses val="autoZero"/>
        <c:auto val="1"/>
        <c:lblAlgn val="ctr"/>
        <c:lblOffset val="100"/>
        <c:noMultiLvlLbl val="0"/>
      </c:catAx>
      <c:valAx>
        <c:axId val="17563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49C66-12E8-45CC-8E15-3FAF080C19B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5DC334D7-D031-4D7F-B723-D0581E8CEEB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dirty="0"/>
            <a:t>30 Jun 23: 412</a:t>
          </a:r>
        </a:p>
      </dgm:t>
    </dgm:pt>
    <dgm:pt modelId="{B20D57CE-7105-4191-88F7-028B4CDC4806}" type="parTrans" cxnId="{7C81EB37-1A9E-4E4F-AE75-B3A0CA0C0314}">
      <dgm:prSet/>
      <dgm:spPr/>
      <dgm:t>
        <a:bodyPr/>
        <a:lstStyle/>
        <a:p>
          <a:endParaRPr lang="en-ZA"/>
        </a:p>
      </dgm:t>
    </dgm:pt>
    <dgm:pt modelId="{928CC369-2C5E-47F6-B67A-0137538C166C}" type="sibTrans" cxnId="{7C81EB37-1A9E-4E4F-AE75-B3A0CA0C0314}">
      <dgm:prSet/>
      <dgm:spPr/>
      <dgm:t>
        <a:bodyPr/>
        <a:lstStyle/>
        <a:p>
          <a:endParaRPr lang="en-ZA"/>
        </a:p>
      </dgm:t>
    </dgm:pt>
    <dgm:pt modelId="{4D835BE0-9FB9-4DCE-B0A7-F3EB40639F2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dirty="0"/>
            <a:t>30 September 23: 403</a:t>
          </a:r>
        </a:p>
      </dgm:t>
    </dgm:pt>
    <dgm:pt modelId="{9D3ACD0A-AD50-4AD1-8C44-ED56C1103FF5}" type="parTrans" cxnId="{0CEC8D29-49CF-4F8A-BAA3-9A04DEF4D51A}">
      <dgm:prSet/>
      <dgm:spPr/>
      <dgm:t>
        <a:bodyPr/>
        <a:lstStyle/>
        <a:p>
          <a:endParaRPr lang="en-ZA"/>
        </a:p>
      </dgm:t>
    </dgm:pt>
    <dgm:pt modelId="{25553F14-1BBB-4EBD-95BC-3AB5BCCE8A92}" type="sibTrans" cxnId="{0CEC8D29-49CF-4F8A-BAA3-9A04DEF4D51A}">
      <dgm:prSet/>
      <dgm:spPr/>
      <dgm:t>
        <a:bodyPr/>
        <a:lstStyle/>
        <a:p>
          <a:endParaRPr lang="en-ZA"/>
        </a:p>
      </dgm:t>
    </dgm:pt>
    <dgm:pt modelId="{E9C5B5FE-6F18-493F-9C99-FA284DCADF47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sz="2000" b="1" dirty="0"/>
            <a:t>ABC Members:</a:t>
          </a:r>
        </a:p>
      </dgm:t>
    </dgm:pt>
    <dgm:pt modelId="{AF885BFF-D89F-4B0A-9501-3B2B3C60D901}" type="parTrans" cxnId="{0D63F00F-AA30-44F4-B694-3F77EE16FCFB}">
      <dgm:prSet/>
      <dgm:spPr/>
      <dgm:t>
        <a:bodyPr/>
        <a:lstStyle/>
        <a:p>
          <a:endParaRPr lang="en-ZA"/>
        </a:p>
      </dgm:t>
    </dgm:pt>
    <dgm:pt modelId="{F343E9AE-87B8-4C14-BA83-265DFE373688}" type="sibTrans" cxnId="{0D63F00F-AA30-44F4-B694-3F77EE16FCFB}">
      <dgm:prSet/>
      <dgm:spPr/>
      <dgm:t>
        <a:bodyPr/>
        <a:lstStyle/>
        <a:p>
          <a:endParaRPr lang="en-ZA"/>
        </a:p>
      </dgm:t>
    </dgm:pt>
    <dgm:pt modelId="{8A817046-525C-4670-A60B-C60A471D1EA7}" type="pres">
      <dgm:prSet presAssocID="{1FA49C66-12E8-45CC-8E15-3FAF080C19B8}" presName="CompostProcess" presStyleCnt="0">
        <dgm:presLayoutVars>
          <dgm:dir/>
          <dgm:resizeHandles val="exact"/>
        </dgm:presLayoutVars>
      </dgm:prSet>
      <dgm:spPr/>
    </dgm:pt>
    <dgm:pt modelId="{D11AF423-3132-46C7-968A-DF88FA0E3AC4}" type="pres">
      <dgm:prSet presAssocID="{1FA49C66-12E8-45CC-8E15-3FAF080C19B8}" presName="arrow" presStyleLbl="bgShp" presStyleIdx="0" presStyleCnt="1"/>
      <dgm:spPr>
        <a:solidFill>
          <a:srgbClr val="C4122F"/>
        </a:solidFill>
      </dgm:spPr>
    </dgm:pt>
    <dgm:pt modelId="{9ECEF175-04B2-4750-B72C-47FDCC4EAD41}" type="pres">
      <dgm:prSet presAssocID="{1FA49C66-12E8-45CC-8E15-3FAF080C19B8}" presName="linearProcess" presStyleCnt="0"/>
      <dgm:spPr/>
    </dgm:pt>
    <dgm:pt modelId="{E4650697-131F-4424-8CE2-AC2441F624DF}" type="pres">
      <dgm:prSet presAssocID="{E9C5B5FE-6F18-493F-9C99-FA284DCADF47}" presName="textNode" presStyleLbl="node1" presStyleIdx="0" presStyleCnt="3">
        <dgm:presLayoutVars>
          <dgm:bulletEnabled val="1"/>
        </dgm:presLayoutVars>
      </dgm:prSet>
      <dgm:spPr/>
    </dgm:pt>
    <dgm:pt modelId="{DE291AA2-83E0-4027-A087-A9A9C2CA8AC9}" type="pres">
      <dgm:prSet presAssocID="{F343E9AE-87B8-4C14-BA83-265DFE373688}" presName="sibTrans" presStyleCnt="0"/>
      <dgm:spPr/>
    </dgm:pt>
    <dgm:pt modelId="{B9725724-B646-4A1D-85D4-F0B2A8BE387B}" type="pres">
      <dgm:prSet presAssocID="{5DC334D7-D031-4D7F-B723-D0581E8CEEB1}" presName="textNode" presStyleLbl="node1" presStyleIdx="1" presStyleCnt="3">
        <dgm:presLayoutVars>
          <dgm:bulletEnabled val="1"/>
        </dgm:presLayoutVars>
      </dgm:prSet>
      <dgm:spPr/>
    </dgm:pt>
    <dgm:pt modelId="{7260C350-DDB4-4AA8-AF7A-ED4C97DE76CF}" type="pres">
      <dgm:prSet presAssocID="{928CC369-2C5E-47F6-B67A-0137538C166C}" presName="sibTrans" presStyleCnt="0"/>
      <dgm:spPr/>
    </dgm:pt>
    <dgm:pt modelId="{9627345D-B663-4A43-AA42-32168030DA2A}" type="pres">
      <dgm:prSet presAssocID="{4D835BE0-9FB9-4DCE-B0A7-F3EB40639F2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A71840E-DC94-42BE-8E91-4268C66076BB}" type="presOf" srcId="{1FA49C66-12E8-45CC-8E15-3FAF080C19B8}" destId="{8A817046-525C-4670-A60B-C60A471D1EA7}" srcOrd="0" destOrd="0" presId="urn:microsoft.com/office/officeart/2005/8/layout/hProcess9"/>
    <dgm:cxn modelId="{0D63F00F-AA30-44F4-B694-3F77EE16FCFB}" srcId="{1FA49C66-12E8-45CC-8E15-3FAF080C19B8}" destId="{E9C5B5FE-6F18-493F-9C99-FA284DCADF47}" srcOrd="0" destOrd="0" parTransId="{AF885BFF-D89F-4B0A-9501-3B2B3C60D901}" sibTransId="{F343E9AE-87B8-4C14-BA83-265DFE373688}"/>
    <dgm:cxn modelId="{0CEC8D29-49CF-4F8A-BAA3-9A04DEF4D51A}" srcId="{1FA49C66-12E8-45CC-8E15-3FAF080C19B8}" destId="{4D835BE0-9FB9-4DCE-B0A7-F3EB40639F28}" srcOrd="2" destOrd="0" parTransId="{9D3ACD0A-AD50-4AD1-8C44-ED56C1103FF5}" sibTransId="{25553F14-1BBB-4EBD-95BC-3AB5BCCE8A92}"/>
    <dgm:cxn modelId="{7C81EB37-1A9E-4E4F-AE75-B3A0CA0C0314}" srcId="{1FA49C66-12E8-45CC-8E15-3FAF080C19B8}" destId="{5DC334D7-D031-4D7F-B723-D0581E8CEEB1}" srcOrd="1" destOrd="0" parTransId="{B20D57CE-7105-4191-88F7-028B4CDC4806}" sibTransId="{928CC369-2C5E-47F6-B67A-0137538C166C}"/>
    <dgm:cxn modelId="{16BC9D5D-FA83-4A7F-A8CA-0F18A4301F64}" type="presOf" srcId="{5DC334D7-D031-4D7F-B723-D0581E8CEEB1}" destId="{B9725724-B646-4A1D-85D4-F0B2A8BE387B}" srcOrd="0" destOrd="0" presId="urn:microsoft.com/office/officeart/2005/8/layout/hProcess9"/>
    <dgm:cxn modelId="{71E0D04A-A8C7-4F89-A336-436238CF43E5}" type="presOf" srcId="{E9C5B5FE-6F18-493F-9C99-FA284DCADF47}" destId="{E4650697-131F-4424-8CE2-AC2441F624DF}" srcOrd="0" destOrd="0" presId="urn:microsoft.com/office/officeart/2005/8/layout/hProcess9"/>
    <dgm:cxn modelId="{C3B5E19A-F961-4911-904B-07FB01D67DEE}" type="presOf" srcId="{4D835BE0-9FB9-4DCE-B0A7-F3EB40639F28}" destId="{9627345D-B663-4A43-AA42-32168030DA2A}" srcOrd="0" destOrd="0" presId="urn:microsoft.com/office/officeart/2005/8/layout/hProcess9"/>
    <dgm:cxn modelId="{DF1F0959-863B-483E-8D5F-534EF44DD592}" type="presParOf" srcId="{8A817046-525C-4670-A60B-C60A471D1EA7}" destId="{D11AF423-3132-46C7-968A-DF88FA0E3AC4}" srcOrd="0" destOrd="0" presId="urn:microsoft.com/office/officeart/2005/8/layout/hProcess9"/>
    <dgm:cxn modelId="{3F2F2855-37FE-43D7-AFB1-9D518BA8873F}" type="presParOf" srcId="{8A817046-525C-4670-A60B-C60A471D1EA7}" destId="{9ECEF175-04B2-4750-B72C-47FDCC4EAD41}" srcOrd="1" destOrd="0" presId="urn:microsoft.com/office/officeart/2005/8/layout/hProcess9"/>
    <dgm:cxn modelId="{384FCDA1-9513-44BD-9856-6A88D22DB9BB}" type="presParOf" srcId="{9ECEF175-04B2-4750-B72C-47FDCC4EAD41}" destId="{E4650697-131F-4424-8CE2-AC2441F624DF}" srcOrd="0" destOrd="0" presId="urn:microsoft.com/office/officeart/2005/8/layout/hProcess9"/>
    <dgm:cxn modelId="{8BA0AEED-A3F6-49C6-BCF0-B4F87E3D5ACC}" type="presParOf" srcId="{9ECEF175-04B2-4750-B72C-47FDCC4EAD41}" destId="{DE291AA2-83E0-4027-A087-A9A9C2CA8AC9}" srcOrd="1" destOrd="0" presId="urn:microsoft.com/office/officeart/2005/8/layout/hProcess9"/>
    <dgm:cxn modelId="{897C9AB7-0599-4C10-B7B2-472B6B4AA5CD}" type="presParOf" srcId="{9ECEF175-04B2-4750-B72C-47FDCC4EAD41}" destId="{B9725724-B646-4A1D-85D4-F0B2A8BE387B}" srcOrd="2" destOrd="0" presId="urn:microsoft.com/office/officeart/2005/8/layout/hProcess9"/>
    <dgm:cxn modelId="{D9E8612F-A249-4814-A50F-E70B40ED3670}" type="presParOf" srcId="{9ECEF175-04B2-4750-B72C-47FDCC4EAD41}" destId="{7260C350-DDB4-4AA8-AF7A-ED4C97DE76CF}" srcOrd="3" destOrd="0" presId="urn:microsoft.com/office/officeart/2005/8/layout/hProcess9"/>
    <dgm:cxn modelId="{428A86C1-79CE-4405-86B5-2A6CA731A7BE}" type="presParOf" srcId="{9ECEF175-04B2-4750-B72C-47FDCC4EAD41}" destId="{9627345D-B663-4A43-AA42-32168030DA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AF423-3132-46C7-968A-DF88FA0E3AC4}">
      <dsp:nvSpPr>
        <dsp:cNvPr id="0" name=""/>
        <dsp:cNvSpPr/>
      </dsp:nvSpPr>
      <dsp:spPr>
        <a:xfrm>
          <a:off x="573677" y="0"/>
          <a:ext cx="6501674" cy="1000274"/>
        </a:xfrm>
        <a:prstGeom prst="rightArrow">
          <a:avLst/>
        </a:prstGeom>
        <a:solidFill>
          <a:srgbClr val="C412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50697-131F-4424-8CE2-AC2441F624DF}">
      <dsp:nvSpPr>
        <dsp:cNvPr id="0" name=""/>
        <dsp:cNvSpPr/>
      </dsp:nvSpPr>
      <dsp:spPr>
        <a:xfrm>
          <a:off x="212327" y="300082"/>
          <a:ext cx="2294708" cy="400109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ABC Members:</a:t>
          </a:r>
        </a:p>
      </dsp:txBody>
      <dsp:txXfrm>
        <a:off x="231859" y="319614"/>
        <a:ext cx="2255644" cy="361045"/>
      </dsp:txXfrm>
    </dsp:sp>
    <dsp:sp modelId="{B9725724-B646-4A1D-85D4-F0B2A8BE387B}">
      <dsp:nvSpPr>
        <dsp:cNvPr id="0" name=""/>
        <dsp:cNvSpPr/>
      </dsp:nvSpPr>
      <dsp:spPr>
        <a:xfrm>
          <a:off x="2677160" y="300082"/>
          <a:ext cx="2294708" cy="400109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30 Jun 23: 412</a:t>
          </a:r>
        </a:p>
      </dsp:txBody>
      <dsp:txXfrm>
        <a:off x="2696692" y="319614"/>
        <a:ext cx="2255644" cy="361045"/>
      </dsp:txXfrm>
    </dsp:sp>
    <dsp:sp modelId="{9627345D-B663-4A43-AA42-32168030DA2A}">
      <dsp:nvSpPr>
        <dsp:cNvPr id="0" name=""/>
        <dsp:cNvSpPr/>
      </dsp:nvSpPr>
      <dsp:spPr>
        <a:xfrm>
          <a:off x="5141992" y="300082"/>
          <a:ext cx="2294708" cy="400109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30 September 23: 403</a:t>
          </a:r>
        </a:p>
      </dsp:txBody>
      <dsp:txXfrm>
        <a:off x="5161524" y="319614"/>
        <a:ext cx="2255644" cy="36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4F4F9-9FFD-4FBA-BBB8-F983FCCA0AC7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A246-6233-4F33-8B79-265FDC92D65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608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fuel price has increased 52% from Jan 2020 to Nov 23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42621-4F42-40D3-8BE5-4EA3BFCB64AD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064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432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08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42621-4F42-40D3-8BE5-4EA3BFCB64A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882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99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472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728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060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048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48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FA246-6233-4F33-8B79-265FDC92D65D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669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D9A-BB4D-C4FF-BB7B-668DF16D8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77323-A849-0309-5DEB-47432DA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4A5F-33B5-DA8E-85D1-EFF43FDB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0717-C130-3484-1B1C-969D53CD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EA1D-BE23-DA37-6F8D-033DDB59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9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0F28-DEF9-CA19-64C2-B1672A4F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CBC30-3C6C-2287-3028-70332124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86CEF-7D13-8F21-1889-E6BE7AA5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E935-FD8F-81B2-931A-5DD38FE3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8004-4389-AF84-FD05-FAD0D500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14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4B1EE-AB90-85F4-37CB-5A63A6488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2FBA-0173-1C49-A593-C32D60FC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EF6A-66EC-4BE4-6C4B-57E09D75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8B1FA-DF23-33D7-6276-F4C3BBAE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E34F-012E-1651-9950-2705A82B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87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68D5-6F01-5380-EA5B-2EDCC29B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8D47-1A09-FBB9-069E-D915D264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E52E-3D23-C03A-402B-4D943B5C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1161-26E2-CDA9-D133-BEBD5DFC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A575-37AE-50D5-9EEF-54D2126A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073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469F-03DF-CE6F-2BEC-04272D24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A53E0-4F96-D5D4-7F7A-B53BE349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A806-3AD4-30AC-2B96-FA2CF8D2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02B51-4366-BED8-A26B-DD216A94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1AC7-F5C1-C318-2E0E-AAE102DD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174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B99D-8229-BF34-0B33-91A75910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DDC4C-B644-A4BE-8C43-E04A1A6B4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6450-86C6-EE4C-10F0-22BB2766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AF38E-789F-8690-7FBA-7730B22F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8147A-5BD3-DE50-6943-A3ADF146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9BEE1-9019-91C8-BEC6-15F411E3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5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F731-AEBF-F1FB-B7B2-180D6259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7350B-2432-D2AC-22E5-D6CA6B76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2213-5B33-5746-C807-ACED55E03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A7CE3-71C7-1042-F561-0F53E6C8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3774D-378A-EE08-0F4D-B48A903CC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4E361-E0DE-563C-C1B4-FB2638C8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061B2-7153-8B5F-C070-33D79134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072BC-7768-4F63-F9B8-5EF25C16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595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8327-BB86-E91F-31A0-B99B5BF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161C8-6445-CCD5-CF72-C677396B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07F1-11D9-F628-28CE-9ECE9DF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95765-40CC-76B5-E251-241F81C2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696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A12C1-9E6B-5784-06DB-0BE19A4E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959CC-E511-B04E-D7F4-0C8D0B63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1D5BD-6FA8-F107-BB4C-D99A178F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466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AC01-1967-56E4-0D1D-0AAE5F44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BBCB-F838-1427-432C-5FEACB60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9A3AA-E0D5-C34E-37E7-561FE0924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6067E-054E-8DFA-29F7-34C1C3C9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26375-C5A0-AE58-4BFB-8477EE78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1D3A5-1106-93D9-6ED0-741F3AA0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169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FFBF-CCEA-3919-DE7C-904D4F5C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99821-3A8F-EA2D-222E-C81E47FE0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D36DE-7955-D118-4704-D3D6BA616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0C0D-97B1-82B1-9E83-3969E1EF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98086-FBF3-8103-396F-34CEC8A5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CF44C-AE71-0C46-3D69-32094350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411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03F58-F707-A583-FA81-A6501496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460D-E83E-B9A0-E147-3C6B8B67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B14E-ED4B-89E3-E3D1-CEE241680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7576-DA1C-45F8-86E2-1D68C44865B8}" type="datetimeFigureOut">
              <a:rPr lang="en-ZA" smtClean="0"/>
              <a:t>2023/11/20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1604-09D4-1C16-B8CA-55599B025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760C-BB9C-1B24-CF02-FDE9C176D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A73D-6201-4076-A0EA-9C33ED3E9A4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0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image" Target="../media/image4.pn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image" Target="../media/image4.png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image" Target="../media/image4.png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8B9C7-9360-1541-BEBC-4AD163AF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0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" y="0"/>
            <a:ext cx="122184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E0BB6-4CF4-E9DC-5EA8-69AD14DF3835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FREE 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04A1C9-C803-37CC-532D-38C3BAA4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156601"/>
              </p:ext>
            </p:extLst>
          </p:nvPr>
        </p:nvGraphicFramePr>
        <p:xfrm>
          <a:off x="343930" y="4026543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B920BE-817E-4CEB-8C6D-E1922C55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5157"/>
              </p:ext>
            </p:extLst>
          </p:nvPr>
        </p:nvGraphicFramePr>
        <p:xfrm>
          <a:off x="1146622" y="3720709"/>
          <a:ext cx="10597582" cy="24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24622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5 593 840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1 659 002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4 256 471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4 573 224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4 804 969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4 381 646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4 618 015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5 556 245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5 552 254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5 529 036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5 437 775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5 570 693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5 631 570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5 434 637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5 390 665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37CD2E-83C7-2F5E-5913-F5742B93492A}"/>
              </a:ext>
            </a:extLst>
          </p:cNvPr>
          <p:cNvSpPr txBox="1"/>
          <p:nvPr/>
        </p:nvSpPr>
        <p:spPr>
          <a:xfrm>
            <a:off x="1387184" y="6172858"/>
            <a:ext cx="10116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                75,33%                     76,55%	                                                   24,49%                      23,26%	                                                         0,18%       0,19% 	</a:t>
            </a:r>
            <a:endParaRPr lang="en-ZA" sz="1000" dirty="0"/>
          </a:p>
        </p:txBody>
      </p:sp>
      <p:pic>
        <p:nvPicPr>
          <p:cNvPr id="4" name="Picture 3" descr="A close up of a virus&#10;&#10;Description automatically generated">
            <a:extLst>
              <a:ext uri="{FF2B5EF4-FFF2-40B4-BE49-F238E27FC236}">
                <a16:creationId xmlns:a16="http://schemas.microsoft.com/office/drawing/2014/main" id="{7369034A-EB00-3CFB-8770-CD06DC090C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4" y="870419"/>
            <a:ext cx="1822571" cy="182257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FEB8BD-4459-A3DC-4624-F8BFDED3A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408166"/>
              </p:ext>
            </p:extLst>
          </p:nvPr>
        </p:nvGraphicFramePr>
        <p:xfrm>
          <a:off x="343929" y="646852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282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" y="0"/>
            <a:ext cx="122184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E0BB6-4CF4-E9DC-5EA8-69AD14DF3835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LOCAL 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04A1C9-C803-37CC-532D-38C3BAA4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27926"/>
              </p:ext>
            </p:extLst>
          </p:nvPr>
        </p:nvGraphicFramePr>
        <p:xfrm>
          <a:off x="343930" y="4026543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B920BE-817E-4CEB-8C6D-E1922C55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23542"/>
              </p:ext>
            </p:extLst>
          </p:nvPr>
        </p:nvGraphicFramePr>
        <p:xfrm>
          <a:off x="1106866" y="3727260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230 393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28 828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122 019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126 321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128 391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126 321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126 608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122 329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127 863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122 487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117 066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113 576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112 856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107 886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105 643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37CD2E-83C7-2F5E-5913-F5742B93492A}"/>
              </a:ext>
            </a:extLst>
          </p:cNvPr>
          <p:cNvSpPr txBox="1"/>
          <p:nvPr/>
        </p:nvSpPr>
        <p:spPr>
          <a:xfrm>
            <a:off x="1387184" y="6172858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64,71%   64,33%	                             0,49%      1,15%	                             29,96%       31,06%                                 0,62%        0,63%                                1,19%      0,40%                              3,02%    2,42% 	</a:t>
            </a:r>
            <a:endParaRPr lang="en-ZA" sz="1000" dirty="0"/>
          </a:p>
        </p:txBody>
      </p:sp>
      <p:pic>
        <p:nvPicPr>
          <p:cNvPr id="4" name="Picture 3" descr="A close up of a virus&#10;&#10;Description automatically generated">
            <a:extLst>
              <a:ext uri="{FF2B5EF4-FFF2-40B4-BE49-F238E27FC236}">
                <a16:creationId xmlns:a16="http://schemas.microsoft.com/office/drawing/2014/main" id="{A9534236-C189-7E4F-F32B-AED17AE57B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1" y="1312178"/>
            <a:ext cx="1822571" cy="182257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3E22C4-706E-6BBF-F0E5-BBDDEFA16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833085"/>
              </p:ext>
            </p:extLst>
          </p:nvPr>
        </p:nvGraphicFramePr>
        <p:xfrm>
          <a:off x="343929" y="752867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37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12" y="-142397"/>
            <a:ext cx="122184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35DB8-487A-AC0D-8D2B-31945BB93AD7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MAGAZINE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75B1F37-F60A-422A-065C-1EE512DD7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252209"/>
              </p:ext>
            </p:extLst>
          </p:nvPr>
        </p:nvGraphicFramePr>
        <p:xfrm>
          <a:off x="321276" y="719666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A77F80E-0A5F-4B91-C394-927A17936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41819"/>
              </p:ext>
            </p:extLst>
          </p:nvPr>
        </p:nvGraphicFramePr>
        <p:xfrm>
          <a:off x="993838" y="3659784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7 652 020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4 532 653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4 625 107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4 382 475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3 629 947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4 029 239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4 250 078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3 812 924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3 370 804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3 515 947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3 247 745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3 553 670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3 233 338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3 002 243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2 947 310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pic>
        <p:nvPicPr>
          <p:cNvPr id="2" name="Picture 1" descr="A close up of a virus&#10;&#10;Description automatically generated">
            <a:extLst>
              <a:ext uri="{FF2B5EF4-FFF2-40B4-BE49-F238E27FC236}">
                <a16:creationId xmlns:a16="http://schemas.microsoft.com/office/drawing/2014/main" id="{270099A5-4B61-1269-853E-CD03C47BCB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78" y="1242283"/>
            <a:ext cx="1822571" cy="182257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654DC5-5DDD-87AB-1993-F111D2C8E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749866"/>
              </p:ext>
            </p:extLst>
          </p:nvPr>
        </p:nvGraphicFramePr>
        <p:xfrm>
          <a:off x="447796" y="4058947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DE3B6A-D756-7660-9FF4-A9633F7C32C8}"/>
              </a:ext>
            </a:extLst>
          </p:cNvPr>
          <p:cNvSpPr txBox="1"/>
          <p:nvPr/>
        </p:nvSpPr>
        <p:spPr>
          <a:xfrm>
            <a:off x="1279016" y="6185627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20%        20%	          	    26%           25%	                                       6%        6%                                          0%        0%                                                42%        43%                                  6%             7%	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4400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8423" cy="6858000"/>
          </a:xfrm>
          <a:prstGeom prst="rect">
            <a:avLst/>
          </a:prstGeom>
        </p:spPr>
      </p:pic>
      <p:pic>
        <p:nvPicPr>
          <p:cNvPr id="6" name="Picture 5" descr="A close up of a virus&#10;&#10;Description automatically generated">
            <a:extLst>
              <a:ext uri="{FF2B5EF4-FFF2-40B4-BE49-F238E27FC236}">
                <a16:creationId xmlns:a16="http://schemas.microsoft.com/office/drawing/2014/main" id="{51633893-AF3E-C443-F15E-070D43D3D3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95" y="1051614"/>
            <a:ext cx="1822571" cy="182257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518759-86B1-E35C-632D-615F4B835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286104"/>
              </p:ext>
            </p:extLst>
          </p:nvPr>
        </p:nvGraphicFramePr>
        <p:xfrm>
          <a:off x="343930" y="869224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8D90BA-C102-05FF-460C-458DF7CD4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73350"/>
              </p:ext>
            </p:extLst>
          </p:nvPr>
        </p:nvGraphicFramePr>
        <p:xfrm>
          <a:off x="1132107" y="3851031"/>
          <a:ext cx="10597582" cy="46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46289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2 976 057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1 875 685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1 897 393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1 426 139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1 129 365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1 125 649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1 233 666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1 177 085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1 108 352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1 091 035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1 023 944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974 500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954 455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899 992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911 504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7EBEB52-BE8A-28AA-FF07-9D0DCEC72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401409"/>
              </p:ext>
            </p:extLst>
          </p:nvPr>
        </p:nvGraphicFramePr>
        <p:xfrm>
          <a:off x="357141" y="4206835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AB8BFE-EA9D-C7A2-0C46-85C8E2809896}"/>
              </a:ext>
            </a:extLst>
          </p:cNvPr>
          <p:cNvSpPr txBox="1"/>
          <p:nvPr/>
        </p:nvSpPr>
        <p:spPr>
          <a:xfrm>
            <a:off x="1505564" y="6366407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55%        51%	            	                 5%           4%	                             18%    18%                                      	     19%        23%                                                          4%        4%                              	</a:t>
            </a:r>
            <a:endParaRPr lang="en-ZA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FADF3-0322-BB41-4197-7C0727B710BF}"/>
              </a:ext>
            </a:extLst>
          </p:cNvPr>
          <p:cNvSpPr txBox="1"/>
          <p:nvPr/>
        </p:nvSpPr>
        <p:spPr>
          <a:xfrm>
            <a:off x="207180" y="259011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CONSUMER MAGAZINES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23" cy="6858000"/>
          </a:xfrm>
          <a:prstGeom prst="rect">
            <a:avLst/>
          </a:prstGeom>
        </p:spPr>
      </p:pic>
      <p:pic>
        <p:nvPicPr>
          <p:cNvPr id="6" name="Picture 5" descr="A close up of a virus&#10;&#10;Description automatically generated">
            <a:extLst>
              <a:ext uri="{FF2B5EF4-FFF2-40B4-BE49-F238E27FC236}">
                <a16:creationId xmlns:a16="http://schemas.microsoft.com/office/drawing/2014/main" id="{51633893-AF3E-C443-F15E-070D43D3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1" y="1420619"/>
            <a:ext cx="1822571" cy="182257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518759-86B1-E35C-632D-615F4B835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319326"/>
              </p:ext>
            </p:extLst>
          </p:nvPr>
        </p:nvGraphicFramePr>
        <p:xfrm>
          <a:off x="343930" y="1015001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7EBEB52-BE8A-28AA-FF07-9D0DCEC72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849082"/>
              </p:ext>
            </p:extLst>
          </p:nvPr>
        </p:nvGraphicFramePr>
        <p:xfrm>
          <a:off x="462310" y="4220092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AB8BFE-EA9D-C7A2-0C46-85C8E2809896}"/>
              </a:ext>
            </a:extLst>
          </p:cNvPr>
          <p:cNvSpPr txBox="1"/>
          <p:nvPr/>
        </p:nvSpPr>
        <p:spPr>
          <a:xfrm>
            <a:off x="1505564" y="6366407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1,32%         0,88%	                  1,44%             1,96%	                             1,58%          1,21%                                           95,38%        95,73%                                       0,28%           0,22%                              	</a:t>
            </a:r>
            <a:endParaRPr lang="en-ZA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57D5A-1389-FDD2-B4D9-34F337E92407}"/>
              </a:ext>
            </a:extLst>
          </p:cNvPr>
          <p:cNvSpPr txBox="1"/>
          <p:nvPr/>
        </p:nvSpPr>
        <p:spPr>
          <a:xfrm>
            <a:off x="207180" y="338525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BUSINESS TO BUSINESS MAGAZINES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8D90BA-C102-05FF-460C-458DF7CD4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593"/>
              </p:ext>
            </p:extLst>
          </p:nvPr>
        </p:nvGraphicFramePr>
        <p:xfrm>
          <a:off x="1090701" y="3861511"/>
          <a:ext cx="10597582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944 705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772 215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820 828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953 208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802 496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808 135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955 204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837 740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676 804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543 256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537 417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608 309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519 338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533 840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522 906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7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23" cy="6858000"/>
          </a:xfrm>
          <a:prstGeom prst="rect">
            <a:avLst/>
          </a:prstGeom>
        </p:spPr>
      </p:pic>
      <p:pic>
        <p:nvPicPr>
          <p:cNvPr id="6" name="Picture 5" descr="A close up of a virus&#10;&#10;Description automatically generated">
            <a:extLst>
              <a:ext uri="{FF2B5EF4-FFF2-40B4-BE49-F238E27FC236}">
                <a16:creationId xmlns:a16="http://schemas.microsoft.com/office/drawing/2014/main" id="{51633893-AF3E-C443-F15E-070D43D3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39" y="1561125"/>
            <a:ext cx="1822571" cy="182257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518759-86B1-E35C-632D-615F4B835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860152"/>
              </p:ext>
            </p:extLst>
          </p:nvPr>
        </p:nvGraphicFramePr>
        <p:xfrm>
          <a:off x="343930" y="935483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8D90BA-C102-05FF-460C-458DF7CD4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88196"/>
              </p:ext>
            </p:extLst>
          </p:nvPr>
        </p:nvGraphicFramePr>
        <p:xfrm>
          <a:off x="1145360" y="4026229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3 553 010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1 814 558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1 804 893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1 912 467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1 606 509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2 000 320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2 164 381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1 703 837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1 366 952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1 495 250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1 262 183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1 494 116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1 308 248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1 077 979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1 066 079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7EBEB52-BE8A-28AA-FF07-9D0DCEC72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683828"/>
              </p:ext>
            </p:extLst>
          </p:nvPr>
        </p:nvGraphicFramePr>
        <p:xfrm>
          <a:off x="528457" y="4190615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AB8BFE-EA9D-C7A2-0C46-85C8E2809896}"/>
              </a:ext>
            </a:extLst>
          </p:cNvPr>
          <p:cNvSpPr txBox="1"/>
          <p:nvPr/>
        </p:nvSpPr>
        <p:spPr>
          <a:xfrm>
            <a:off x="1505564" y="6366407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2,84%         2,81%	                 64,69%       65,13%	                             0,72%          0,73%                                        17,96%        17,17%                                       14,19%           14,56%                              	</a:t>
            </a:r>
            <a:endParaRPr lang="en-ZA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57D5A-1389-FDD2-B4D9-34F337E92407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CUSTOM MAGAZINES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74979-B084-DCB0-134F-DB68AD60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" y="0"/>
            <a:ext cx="1218838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8282E1-41ED-EAAB-0F4D-797C64761004}"/>
              </a:ext>
            </a:extLst>
          </p:cNvPr>
          <p:cNvSpPr txBox="1"/>
          <p:nvPr/>
        </p:nvSpPr>
        <p:spPr>
          <a:xfrm>
            <a:off x="1889158" y="1586564"/>
            <a:ext cx="703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Newspapers down  -1%</a:t>
            </a:r>
          </a:p>
          <a:p>
            <a:r>
              <a:rPr lang="en-US" dirty="0"/>
              <a:t>Magazines down -2%</a:t>
            </a:r>
          </a:p>
          <a:p>
            <a:r>
              <a:rPr lang="en-ZA" dirty="0"/>
              <a:t>Daily newspapers under pressure while Free is stable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51E1E-AE28-12CA-63E8-CC14B81D9365}"/>
              </a:ext>
            </a:extLst>
          </p:cNvPr>
          <p:cNvSpPr txBox="1"/>
          <p:nvPr/>
        </p:nvSpPr>
        <p:spPr>
          <a:xfrm>
            <a:off x="1992397" y="5296135"/>
            <a:ext cx="703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ABC Membership 403 from 412 </a:t>
            </a:r>
          </a:p>
          <a:p>
            <a:r>
              <a:rPr lang="en-US" dirty="0"/>
              <a:t>New rules to support change in the model </a:t>
            </a:r>
          </a:p>
          <a:p>
            <a:r>
              <a:rPr lang="en-US" dirty="0"/>
              <a:t>Digital Publications an ABC focus 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E329B-0925-26F5-D03F-6CEAF7833F66}"/>
              </a:ext>
            </a:extLst>
          </p:cNvPr>
          <p:cNvSpPr txBox="1"/>
          <p:nvPr/>
        </p:nvSpPr>
        <p:spPr>
          <a:xfrm flipH="1">
            <a:off x="1889158" y="3395494"/>
            <a:ext cx="47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 Single copy -5% News Subs up by 2%</a:t>
            </a:r>
          </a:p>
          <a:p>
            <a:r>
              <a:rPr lang="en-US" dirty="0"/>
              <a:t>Mags -1% on SC while Subs is flat </a:t>
            </a:r>
          </a:p>
        </p:txBody>
      </p:sp>
    </p:spTree>
    <p:extLst>
      <p:ext uri="{BB962C8B-B14F-4D97-AF65-F5344CB8AC3E}">
        <p14:creationId xmlns:p14="http://schemas.microsoft.com/office/powerpoint/2010/main" val="23769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92EB1-86D6-330A-E417-093049D7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8" name="Picture 12">
            <a:extLst>
              <a:ext uri="{FF2B5EF4-FFF2-40B4-BE49-F238E27FC236}">
                <a16:creationId xmlns:a16="http://schemas.microsoft.com/office/drawing/2014/main" id="{AD75914F-5211-2C21-C354-8033D1419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0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B4340-F6A9-4763-B4C0-AF5BE9ED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23" y="0"/>
            <a:ext cx="12218423" cy="69728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7AD04CB-B6AD-A576-5BEE-93E727CA5A23}"/>
              </a:ext>
            </a:extLst>
          </p:cNvPr>
          <p:cNvGrpSpPr/>
          <p:nvPr/>
        </p:nvGrpSpPr>
        <p:grpSpPr>
          <a:xfrm>
            <a:off x="184083" y="940015"/>
            <a:ext cx="6057691" cy="2415420"/>
            <a:chOff x="184083" y="940015"/>
            <a:chExt cx="6057691" cy="241542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F083447A-B219-DB6F-E6A2-77F3F64AE9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1016809"/>
                </p:ext>
              </p:extLst>
            </p:nvPr>
          </p:nvGraphicFramePr>
          <p:xfrm>
            <a:off x="543568" y="940015"/>
            <a:ext cx="5698206" cy="2415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47BDB-704D-9755-B8BA-B60A80B3BE6A}"/>
                </a:ext>
              </a:extLst>
            </p:cNvPr>
            <p:cNvSpPr txBox="1"/>
            <p:nvPr/>
          </p:nvSpPr>
          <p:spPr>
            <a:xfrm>
              <a:off x="184083" y="1049257"/>
              <a:ext cx="430887" cy="2196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/>
                <a:t>Exchange Rate</a:t>
              </a:r>
              <a:endParaRPr lang="en-ZA" sz="16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F08BA-6484-C7B1-8A17-66F998B15C04}"/>
              </a:ext>
            </a:extLst>
          </p:cNvPr>
          <p:cNvGrpSpPr/>
          <p:nvPr/>
        </p:nvGrpSpPr>
        <p:grpSpPr>
          <a:xfrm>
            <a:off x="5969015" y="3486425"/>
            <a:ext cx="5943385" cy="3083171"/>
            <a:chOff x="5969015" y="3486425"/>
            <a:chExt cx="5943385" cy="3083171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6042B312-D002-13E2-47EB-EA62B90813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8434129"/>
                </p:ext>
              </p:extLst>
            </p:nvPr>
          </p:nvGraphicFramePr>
          <p:xfrm>
            <a:off x="6375600" y="3486425"/>
            <a:ext cx="5536800" cy="3083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50BD7D-0E73-8003-A9AC-334C87B6BDB9}"/>
                </a:ext>
              </a:extLst>
            </p:cNvPr>
            <p:cNvSpPr txBox="1"/>
            <p:nvPr/>
          </p:nvSpPr>
          <p:spPr>
            <a:xfrm>
              <a:off x="5969015" y="3699766"/>
              <a:ext cx="430887" cy="2196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/>
                <a:t>Interest Rate</a:t>
              </a:r>
              <a:endParaRPr lang="en-ZA" sz="16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DBE470-F7FD-4848-27C8-834D7F6659D2}"/>
              </a:ext>
            </a:extLst>
          </p:cNvPr>
          <p:cNvGrpSpPr/>
          <p:nvPr/>
        </p:nvGrpSpPr>
        <p:grpSpPr>
          <a:xfrm>
            <a:off x="174075" y="3501758"/>
            <a:ext cx="5921925" cy="2972621"/>
            <a:chOff x="174075" y="3501758"/>
            <a:chExt cx="5921925" cy="29726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DA9E35-F160-2ED6-402B-B2F989662B6A}"/>
                </a:ext>
              </a:extLst>
            </p:cNvPr>
            <p:cNvSpPr txBox="1"/>
            <p:nvPr/>
          </p:nvSpPr>
          <p:spPr>
            <a:xfrm>
              <a:off x="174075" y="3699766"/>
              <a:ext cx="430887" cy="2196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/>
                <a:t>Inflation Rate</a:t>
              </a:r>
              <a:endParaRPr lang="en-ZA" sz="1600" b="1" dirty="0"/>
            </a:p>
          </p:txBody>
        </p: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61A0F978-7BF4-4CB6-6103-6B583947C2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8558046"/>
                </p:ext>
              </p:extLst>
            </p:nvPr>
          </p:nvGraphicFramePr>
          <p:xfrm>
            <a:off x="559200" y="3501758"/>
            <a:ext cx="5536800" cy="2972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F232DA-04B3-529D-E22D-13A75244B004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SOUTH AFRICAN ECONOMY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E86389-60EC-4A4E-263E-8EBF5B7A40AB}"/>
              </a:ext>
            </a:extLst>
          </p:cNvPr>
          <p:cNvGrpSpPr/>
          <p:nvPr/>
        </p:nvGrpSpPr>
        <p:grpSpPr>
          <a:xfrm>
            <a:off x="6063884" y="818367"/>
            <a:ext cx="5893237" cy="2691841"/>
            <a:chOff x="6063884" y="818367"/>
            <a:chExt cx="5893237" cy="2691841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0D7FA703-12CE-713D-378B-C0D14175D0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194689"/>
                </p:ext>
              </p:extLst>
            </p:nvPr>
          </p:nvGraphicFramePr>
          <p:xfrm>
            <a:off x="6399902" y="818367"/>
            <a:ext cx="5557219" cy="2691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3F1178-40E3-77F4-B80E-72BF89ADD7BE}"/>
                </a:ext>
              </a:extLst>
            </p:cNvPr>
            <p:cNvSpPr txBox="1"/>
            <p:nvPr/>
          </p:nvSpPr>
          <p:spPr>
            <a:xfrm>
              <a:off x="6063884" y="1132657"/>
              <a:ext cx="430887" cy="2196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/>
                <a:t>Fuel Price VS Sales</a:t>
              </a:r>
              <a:endParaRPr lang="en-ZA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967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6BD07-DF3B-6615-1EAB-915C23F2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23" y="0"/>
            <a:ext cx="12218423" cy="6972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2BE81-43A1-C375-C02E-B2E25936B974}"/>
              </a:ext>
            </a:extLst>
          </p:cNvPr>
          <p:cNvSpPr txBox="1"/>
          <p:nvPr/>
        </p:nvSpPr>
        <p:spPr>
          <a:xfrm>
            <a:off x="1846173" y="6223966"/>
            <a:ext cx="912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current population of South Africa is </a:t>
            </a:r>
            <a:r>
              <a:rPr lang="en-ZA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62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027 502 (Females makes up 31 948 745) as per 2022 Census. The latest unemployment rate for Q3 shows 31,9%.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F59D5E-DF8A-C019-86DB-58623C2D8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989759"/>
              </p:ext>
            </p:extLst>
          </p:nvPr>
        </p:nvGraphicFramePr>
        <p:xfrm>
          <a:off x="526103" y="1817237"/>
          <a:ext cx="11506493" cy="259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CC281DA-2D03-BF67-0A74-9FAC8178B94E}"/>
              </a:ext>
            </a:extLst>
          </p:cNvPr>
          <p:cNvSpPr txBox="1"/>
          <p:nvPr/>
        </p:nvSpPr>
        <p:spPr>
          <a:xfrm>
            <a:off x="207180" y="2216886"/>
            <a:ext cx="430887" cy="21969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/>
              <a:t>Employment Rates</a:t>
            </a:r>
            <a:endParaRPr lang="en-ZA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BE112-772B-8B3F-6F4D-410364EF1841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SOUTH AFRICAN ECONOMY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0"/>
            <a:ext cx="12218423" cy="6972851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BE1EA81-1CEA-B8C9-0147-E6638731E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573918"/>
              </p:ext>
            </p:extLst>
          </p:nvPr>
        </p:nvGraphicFramePr>
        <p:xfrm>
          <a:off x="2094140" y="5742875"/>
          <a:ext cx="7649029" cy="100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C3117D46-984D-4062-E701-12A2DBEB2CF1}"/>
              </a:ext>
            </a:extLst>
          </p:cNvPr>
          <p:cNvGrpSpPr/>
          <p:nvPr/>
        </p:nvGrpSpPr>
        <p:grpSpPr>
          <a:xfrm>
            <a:off x="892206" y="1210632"/>
            <a:ext cx="8841923" cy="2383403"/>
            <a:chOff x="892206" y="1210632"/>
            <a:chExt cx="8841923" cy="23834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FA2C4D-5F4C-A6EF-AB22-473BDB6A369A}"/>
                </a:ext>
              </a:extLst>
            </p:cNvPr>
            <p:cNvGrpSpPr/>
            <p:nvPr/>
          </p:nvGrpSpPr>
          <p:grpSpPr>
            <a:xfrm>
              <a:off x="7037475" y="1772931"/>
              <a:ext cx="2696654" cy="967057"/>
              <a:chOff x="7037475" y="1772931"/>
              <a:chExt cx="2696654" cy="967057"/>
            </a:xfrm>
          </p:grpSpPr>
          <p:sp>
            <p:nvSpPr>
              <p:cNvPr id="5" name="Left-Right Arrow 20">
                <a:extLst>
                  <a:ext uri="{FF2B5EF4-FFF2-40B4-BE49-F238E27FC236}">
                    <a16:creationId xmlns:a16="http://schemas.microsoft.com/office/drawing/2014/main" id="{9B953CC3-8A13-A36B-0FD7-FD2533D1FEC2}"/>
                  </a:ext>
                </a:extLst>
              </p:cNvPr>
              <p:cNvSpPr/>
              <p:nvPr/>
            </p:nvSpPr>
            <p:spPr>
              <a:xfrm>
                <a:off x="7037475" y="1873297"/>
                <a:ext cx="2696654" cy="777001"/>
              </a:xfrm>
              <a:prstGeom prst="left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65638D-DE22-EEE3-18F6-2EBADBE85133}"/>
                  </a:ext>
                </a:extLst>
              </p:cNvPr>
              <p:cNvSpPr txBox="1"/>
              <p:nvPr/>
            </p:nvSpPr>
            <p:spPr>
              <a:xfrm>
                <a:off x="8023363" y="2462989"/>
                <a:ext cx="724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- 7 Titles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4B012A-BD42-FAFC-FB58-E4C1C460EE2A}"/>
                  </a:ext>
                </a:extLst>
              </p:cNvPr>
              <p:cNvSpPr txBox="1"/>
              <p:nvPr/>
            </p:nvSpPr>
            <p:spPr>
              <a:xfrm>
                <a:off x="8048217" y="1772931"/>
                <a:ext cx="659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+1 Title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52B281-86FD-B24F-7EA2-814DC08A8861}"/>
                  </a:ext>
                </a:extLst>
              </p:cNvPr>
              <p:cNvSpPr txBox="1"/>
              <p:nvPr/>
            </p:nvSpPr>
            <p:spPr>
              <a:xfrm>
                <a:off x="7435992" y="2108563"/>
                <a:ext cx="448762" cy="3064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243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401815-A80A-4F55-70DD-C038A0F2A48D}"/>
                  </a:ext>
                </a:extLst>
              </p:cNvPr>
              <p:cNvSpPr txBox="1"/>
              <p:nvPr/>
            </p:nvSpPr>
            <p:spPr>
              <a:xfrm>
                <a:off x="8887664" y="2098708"/>
                <a:ext cx="448762" cy="3064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237</a:t>
                </a:r>
              </a:p>
            </p:txBody>
          </p:sp>
        </p:grp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B918AFD5-9FC6-B990-3D48-1604CCE1BB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0855371"/>
                </p:ext>
              </p:extLst>
            </p:nvPr>
          </p:nvGraphicFramePr>
          <p:xfrm>
            <a:off x="892206" y="1210632"/>
            <a:ext cx="5654045" cy="2383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6DC83AE-D92C-E49B-8CD6-F6845BA0165D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MEMBERSHIP STATISTICS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1D1012-1B68-5FFB-6E03-D0CF7776C4F3}"/>
              </a:ext>
            </a:extLst>
          </p:cNvPr>
          <p:cNvGrpSpPr/>
          <p:nvPr/>
        </p:nvGrpSpPr>
        <p:grpSpPr>
          <a:xfrm>
            <a:off x="881288" y="3644266"/>
            <a:ext cx="8852841" cy="2383403"/>
            <a:chOff x="881288" y="3644266"/>
            <a:chExt cx="8852841" cy="238340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4258E27-99F6-57B1-A894-CD44D90DE498}"/>
                </a:ext>
              </a:extLst>
            </p:cNvPr>
            <p:cNvGrpSpPr/>
            <p:nvPr/>
          </p:nvGrpSpPr>
          <p:grpSpPr>
            <a:xfrm>
              <a:off x="7037475" y="4333193"/>
              <a:ext cx="2696654" cy="915500"/>
              <a:chOff x="7037475" y="4333193"/>
              <a:chExt cx="2696654" cy="915500"/>
            </a:xfrm>
          </p:grpSpPr>
          <p:sp>
            <p:nvSpPr>
              <p:cNvPr id="14" name="Left-Right Arrow 25">
                <a:extLst>
                  <a:ext uri="{FF2B5EF4-FFF2-40B4-BE49-F238E27FC236}">
                    <a16:creationId xmlns:a16="http://schemas.microsoft.com/office/drawing/2014/main" id="{E33E0ACD-4475-3A46-E5C5-D8598541AC76}"/>
                  </a:ext>
                </a:extLst>
              </p:cNvPr>
              <p:cNvSpPr/>
              <p:nvPr/>
            </p:nvSpPr>
            <p:spPr>
              <a:xfrm>
                <a:off x="7037475" y="4333193"/>
                <a:ext cx="2696654" cy="777001"/>
              </a:xfrm>
              <a:prstGeom prst="left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FFBEDB-6904-623D-A19F-B8E68EFF0A6F}"/>
                  </a:ext>
                </a:extLst>
              </p:cNvPr>
              <p:cNvSpPr txBox="1"/>
              <p:nvPr/>
            </p:nvSpPr>
            <p:spPr>
              <a:xfrm>
                <a:off x="7435992" y="4569794"/>
                <a:ext cx="448762" cy="3064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BC38F1-1218-3F65-5085-4127A91C7DB4}"/>
                  </a:ext>
                </a:extLst>
              </p:cNvPr>
              <p:cNvSpPr txBox="1"/>
              <p:nvPr/>
            </p:nvSpPr>
            <p:spPr>
              <a:xfrm>
                <a:off x="8902547" y="4569793"/>
                <a:ext cx="448762" cy="3064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DE7995-35CA-BFF9-14DD-74CAD4954748}"/>
                  </a:ext>
                </a:extLst>
              </p:cNvPr>
              <p:cNvSpPr txBox="1"/>
              <p:nvPr/>
            </p:nvSpPr>
            <p:spPr>
              <a:xfrm>
                <a:off x="7982494" y="4971694"/>
                <a:ext cx="724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- 3 Titles</a:t>
                </a:r>
              </a:p>
            </p:txBody>
          </p:sp>
        </p:grpSp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6DC496E7-2E63-BD66-2752-3DCA6A5296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9740121"/>
                </p:ext>
              </p:extLst>
            </p:nvPr>
          </p:nvGraphicFramePr>
          <p:xfrm>
            <a:off x="881288" y="3644266"/>
            <a:ext cx="5654045" cy="2383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777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12" y="-142397"/>
            <a:ext cx="122184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35DB8-487A-AC0D-8D2B-31945BB93AD7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75B1F37-F60A-422A-065C-1EE512DD7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338158"/>
              </p:ext>
            </p:extLst>
          </p:nvPr>
        </p:nvGraphicFramePr>
        <p:xfrm>
          <a:off x="343929" y="830609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A77F80E-0A5F-4B91-C394-927A17936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3207"/>
              </p:ext>
            </p:extLst>
          </p:nvPr>
        </p:nvGraphicFramePr>
        <p:xfrm>
          <a:off x="1146622" y="3793523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7 559 280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1 750 348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5 253 671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5 784 741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6 072 987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5 828 320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5 812 294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6 704 689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6 678 425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6 624 795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6 510 853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6 602 226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6 591 314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6 385 557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6 315 145</a:t>
                      </a:r>
                      <a:endParaRPr lang="en-Z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pic>
        <p:nvPicPr>
          <p:cNvPr id="39" name="Picture 38" descr="A close up of a virus&#10;&#10;Description automatically generated">
            <a:extLst>
              <a:ext uri="{FF2B5EF4-FFF2-40B4-BE49-F238E27FC236}">
                <a16:creationId xmlns:a16="http://schemas.microsoft.com/office/drawing/2014/main" id="{AEF3C1D5-CFA9-A18E-3896-8603AB19BB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2" y="1170610"/>
            <a:ext cx="1822571" cy="1822571"/>
          </a:xfrm>
          <a:prstGeom prst="rect">
            <a:avLst/>
          </a:prstGeom>
        </p:spPr>
      </p:pic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64B1FCF0-D254-C7A0-89DF-22440F347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927857"/>
              </p:ext>
            </p:extLst>
          </p:nvPr>
        </p:nvGraphicFramePr>
        <p:xfrm>
          <a:off x="447796" y="4058947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E433A16-62B0-CE09-E0B8-4C8C2CBA87A7}"/>
              </a:ext>
            </a:extLst>
          </p:cNvPr>
          <p:cNvSpPr txBox="1"/>
          <p:nvPr/>
        </p:nvSpPr>
        <p:spPr>
          <a:xfrm>
            <a:off x="1279016" y="6185627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20%        20%	          	    26%           25%	                                       6%        6%                                          0%        0%                                                42%        43%                                  6%             7%	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41846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40" grpId="0">
        <p:bldAsOne/>
      </p:bldGraphic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" y="0"/>
            <a:ext cx="122184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E0BB6-4CF4-E9DC-5EA8-69AD14DF3835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DAILY 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04A1C9-C803-37CC-532D-38C3BAA4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357393"/>
              </p:ext>
            </p:extLst>
          </p:nvPr>
        </p:nvGraphicFramePr>
        <p:xfrm>
          <a:off x="291467" y="4218717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B920BE-817E-4CEB-8C6D-E1922C55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49593"/>
              </p:ext>
            </p:extLst>
          </p:nvPr>
        </p:nvGraphicFramePr>
        <p:xfrm>
          <a:off x="1288454" y="3682971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579 299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249 999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344 284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351 465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344 284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323 702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320 413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312 544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301 557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291 847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278 637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269 644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254 702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225 653 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37CD2E-83C7-2F5E-5913-F5742B93492A}"/>
              </a:ext>
            </a:extLst>
          </p:cNvPr>
          <p:cNvSpPr txBox="1"/>
          <p:nvPr/>
        </p:nvSpPr>
        <p:spPr>
          <a:xfrm>
            <a:off x="1301706" y="6314464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46,20%   41,57%	                             20,65%      22,45%	                             2,54%       2,66%                                 6,23%        6,37%                                12,93%      13,84%                              11,46%    13,11% 	</a:t>
            </a:r>
            <a:endParaRPr lang="en-ZA" sz="1000" dirty="0"/>
          </a:p>
        </p:txBody>
      </p:sp>
      <p:pic>
        <p:nvPicPr>
          <p:cNvPr id="24" name="Picture 23" descr="A close up of a virus&#10;&#10;Description automatically generated">
            <a:extLst>
              <a:ext uri="{FF2B5EF4-FFF2-40B4-BE49-F238E27FC236}">
                <a16:creationId xmlns:a16="http://schemas.microsoft.com/office/drawing/2014/main" id="{BA7E2ADD-88E3-04BA-2B7E-54222F88A8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69" y="1045272"/>
            <a:ext cx="1822571" cy="1822571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4479585-4AAD-CC15-8B99-1EF0C277A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956975"/>
              </p:ext>
            </p:extLst>
          </p:nvPr>
        </p:nvGraphicFramePr>
        <p:xfrm>
          <a:off x="395149" y="899679"/>
          <a:ext cx="11504140" cy="281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4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/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" y="0"/>
            <a:ext cx="122184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E0BB6-4CF4-E9DC-5EA8-69AD14DF3835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WEEKEND 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04A1C9-C803-37CC-532D-38C3BAA4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955887"/>
              </p:ext>
            </p:extLst>
          </p:nvPr>
        </p:nvGraphicFramePr>
        <p:xfrm>
          <a:off x="343930" y="4066299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B920BE-817E-4CEB-8C6D-E1922C55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79802"/>
              </p:ext>
            </p:extLst>
          </p:nvPr>
        </p:nvGraphicFramePr>
        <p:xfrm>
          <a:off x="1040605" y="3805086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823 162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406 841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504 496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514 248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504 496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484 407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467 261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456 377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437 593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427 807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414 331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392 038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363 904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353 329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37CD2E-83C7-2F5E-5913-F5742B93492A}"/>
              </a:ext>
            </a:extLst>
          </p:cNvPr>
          <p:cNvSpPr txBox="1"/>
          <p:nvPr/>
        </p:nvSpPr>
        <p:spPr>
          <a:xfrm>
            <a:off x="1281167" y="6237748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47,04%   46,83%	                             26,92%      26,57%	                             1,49%       1,20%                                 2,63%        3,17%                                8,43%      8,28%                              13,48%    13,94%	</a:t>
            </a:r>
            <a:endParaRPr lang="en-ZA" sz="1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3D7F90-27FB-231E-20AE-1A9D9C5DE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321225"/>
              </p:ext>
            </p:extLst>
          </p:nvPr>
        </p:nvGraphicFramePr>
        <p:xfrm>
          <a:off x="343929" y="806578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 descr="A close up of a virus&#10;&#10;Description automatically generated">
            <a:extLst>
              <a:ext uri="{FF2B5EF4-FFF2-40B4-BE49-F238E27FC236}">
                <a16:creationId xmlns:a16="http://schemas.microsoft.com/office/drawing/2014/main" id="{467EAE06-8F37-0D8E-2F37-BD1EDB9702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84" y="1226578"/>
            <a:ext cx="1822571" cy="18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5BD3-ACF1-07DD-00CC-E4DA5951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" y="0"/>
            <a:ext cx="1221842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E0BB6-4CF4-E9DC-5EA8-69AD14DF3835}"/>
              </a:ext>
            </a:extLst>
          </p:cNvPr>
          <p:cNvSpPr txBox="1"/>
          <p:nvPr/>
        </p:nvSpPr>
        <p:spPr>
          <a:xfrm>
            <a:off x="207180" y="272263"/>
            <a:ext cx="118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WEEKLY NEWSPAPER OVERVIEW</a:t>
            </a:r>
            <a:endParaRPr lang="en-ZA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04A1C9-C803-37CC-532D-38C3BAA4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107141"/>
              </p:ext>
            </p:extLst>
          </p:nvPr>
        </p:nvGraphicFramePr>
        <p:xfrm>
          <a:off x="343930" y="4026543"/>
          <a:ext cx="11504139" cy="22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B920BE-817E-4CEB-8C6D-E1922C559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60987"/>
              </p:ext>
            </p:extLst>
          </p:nvPr>
        </p:nvGraphicFramePr>
        <p:xfrm>
          <a:off x="1146622" y="3730159"/>
          <a:ext cx="105975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59">
                  <a:extLst>
                    <a:ext uri="{9D8B030D-6E8A-4147-A177-3AD203B41FA5}">
                      <a16:colId xmlns:a16="http://schemas.microsoft.com/office/drawing/2014/main" val="150633088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74733736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619240127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4175038725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920338794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1293610974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3800837372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965465269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639940518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051579935"/>
                    </a:ext>
                  </a:extLst>
                </a:gridCol>
                <a:gridCol w="708902">
                  <a:extLst>
                    <a:ext uri="{9D8B030D-6E8A-4147-A177-3AD203B41FA5}">
                      <a16:colId xmlns:a16="http://schemas.microsoft.com/office/drawing/2014/main" val="26539580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807588406"/>
                    </a:ext>
                  </a:extLst>
                </a:gridCol>
                <a:gridCol w="682598">
                  <a:extLst>
                    <a:ext uri="{9D8B030D-6E8A-4147-A177-3AD203B41FA5}">
                      <a16:colId xmlns:a16="http://schemas.microsoft.com/office/drawing/2014/main" val="2275870889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2782998005"/>
                    </a:ext>
                  </a:extLst>
                </a:gridCol>
                <a:gridCol w="740341">
                  <a:extLst>
                    <a:ext uri="{9D8B030D-6E8A-4147-A177-3AD203B41FA5}">
                      <a16:colId xmlns:a16="http://schemas.microsoft.com/office/drawing/2014/main" val="11549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309 568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5 611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157 076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182 236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184 391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182 236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181 843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165 812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163 793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154 975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156 879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142 112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137 298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134 495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149 662 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4381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37CD2E-83C7-2F5E-5913-F5742B93492A}"/>
              </a:ext>
            </a:extLst>
          </p:cNvPr>
          <p:cNvSpPr txBox="1"/>
          <p:nvPr/>
        </p:nvSpPr>
        <p:spPr>
          <a:xfrm>
            <a:off x="1387184" y="6172858"/>
            <a:ext cx="1011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79,13%   85,86%	                             6,25%      5,58%	                             6,10%       0,17%                                 3,05%        2,36%                                0,99%      1,08%                              4,48%    4,95% 	</a:t>
            </a:r>
            <a:endParaRPr lang="en-ZA" sz="1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545A26-30BF-8B4F-6B08-55259F4F9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228487"/>
              </p:ext>
            </p:extLst>
          </p:nvPr>
        </p:nvGraphicFramePr>
        <p:xfrm>
          <a:off x="528456" y="844870"/>
          <a:ext cx="11504140" cy="3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 descr="A close up of a virus&#10;&#10;Description automatically generated">
            <a:extLst>
              <a:ext uri="{FF2B5EF4-FFF2-40B4-BE49-F238E27FC236}">
                <a16:creationId xmlns:a16="http://schemas.microsoft.com/office/drawing/2014/main" id="{3B7778DC-C237-BCD9-CBB9-8699B2A56B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84" y="1226578"/>
            <a:ext cx="1822571" cy="18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965</Words>
  <Application>Microsoft Office PowerPoint</Application>
  <PresentationFormat>Widescreen</PresentationFormat>
  <Paragraphs>233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Retshepiloe Muleya</dc:creator>
  <cp:lastModifiedBy>Rickey</cp:lastModifiedBy>
  <cp:revision>14</cp:revision>
  <dcterms:created xsi:type="dcterms:W3CDTF">2023-11-10T14:01:40Z</dcterms:created>
  <dcterms:modified xsi:type="dcterms:W3CDTF">2023-11-20T19:32:42Z</dcterms:modified>
</cp:coreProperties>
</file>